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2"/>
  </p:notesMasterIdLst>
  <p:sldIdLst>
    <p:sldId id="272" r:id="rId2"/>
    <p:sldId id="321" r:id="rId3"/>
    <p:sldId id="310" r:id="rId4"/>
    <p:sldId id="422" r:id="rId5"/>
    <p:sldId id="278" r:id="rId6"/>
    <p:sldId id="418" r:id="rId7"/>
    <p:sldId id="322" r:id="rId8"/>
    <p:sldId id="323" r:id="rId9"/>
    <p:sldId id="324" r:id="rId10"/>
    <p:sldId id="325" r:id="rId11"/>
    <p:sldId id="419" r:id="rId12"/>
    <p:sldId id="328" r:id="rId13"/>
    <p:sldId id="329" r:id="rId14"/>
    <p:sldId id="330" r:id="rId15"/>
    <p:sldId id="331" r:id="rId16"/>
    <p:sldId id="332" r:id="rId17"/>
    <p:sldId id="333" r:id="rId18"/>
    <p:sldId id="420" r:id="rId19"/>
    <p:sldId id="326" r:id="rId20"/>
    <p:sldId id="423" r:id="rId21"/>
    <p:sldId id="334" r:id="rId22"/>
    <p:sldId id="421" r:id="rId23"/>
    <p:sldId id="424" r:id="rId24"/>
    <p:sldId id="335" r:id="rId25"/>
    <p:sldId id="436" r:id="rId26"/>
    <p:sldId id="425" r:id="rId27"/>
    <p:sldId id="426" r:id="rId28"/>
    <p:sldId id="336" r:id="rId29"/>
    <p:sldId id="337" r:id="rId30"/>
    <p:sldId id="339" r:id="rId31"/>
    <p:sldId id="338" r:id="rId32"/>
    <p:sldId id="340" r:id="rId33"/>
    <p:sldId id="342" r:id="rId34"/>
    <p:sldId id="341" r:id="rId35"/>
    <p:sldId id="343" r:id="rId36"/>
    <p:sldId id="344" r:id="rId37"/>
    <p:sldId id="345" r:id="rId38"/>
    <p:sldId id="346" r:id="rId39"/>
    <p:sldId id="432" r:id="rId40"/>
    <p:sldId id="429" r:id="rId41"/>
    <p:sldId id="347" r:id="rId42"/>
    <p:sldId id="437" r:id="rId43"/>
    <p:sldId id="349" r:id="rId44"/>
    <p:sldId id="348" r:id="rId45"/>
    <p:sldId id="351" r:id="rId46"/>
    <p:sldId id="427" r:id="rId47"/>
    <p:sldId id="352" r:id="rId48"/>
    <p:sldId id="353" r:id="rId49"/>
    <p:sldId id="430" r:id="rId50"/>
    <p:sldId id="354" r:id="rId51"/>
    <p:sldId id="428" r:id="rId52"/>
    <p:sldId id="355" r:id="rId53"/>
    <p:sldId id="356" r:id="rId54"/>
    <p:sldId id="431" r:id="rId55"/>
    <p:sldId id="357" r:id="rId56"/>
    <p:sldId id="434" r:id="rId57"/>
    <p:sldId id="433" r:id="rId58"/>
    <p:sldId id="435" r:id="rId59"/>
    <p:sldId id="358" r:id="rId60"/>
    <p:sldId id="359" r:id="rId61"/>
    <p:sldId id="362" r:id="rId62"/>
    <p:sldId id="363" r:id="rId63"/>
    <p:sldId id="364" r:id="rId64"/>
    <p:sldId id="443" r:id="rId65"/>
    <p:sldId id="444" r:id="rId66"/>
    <p:sldId id="445" r:id="rId67"/>
    <p:sldId id="446" r:id="rId68"/>
    <p:sldId id="438" r:id="rId69"/>
    <p:sldId id="365" r:id="rId70"/>
    <p:sldId id="439" r:id="rId71"/>
    <p:sldId id="366" r:id="rId72"/>
    <p:sldId id="367" r:id="rId73"/>
    <p:sldId id="368" r:id="rId74"/>
    <p:sldId id="370" r:id="rId75"/>
    <p:sldId id="371" r:id="rId76"/>
    <p:sldId id="372" r:id="rId77"/>
    <p:sldId id="373" r:id="rId78"/>
    <p:sldId id="374" r:id="rId79"/>
    <p:sldId id="375" r:id="rId80"/>
    <p:sldId id="440" r:id="rId81"/>
    <p:sldId id="442" r:id="rId82"/>
    <p:sldId id="441" r:id="rId83"/>
    <p:sldId id="376" r:id="rId84"/>
    <p:sldId id="377" r:id="rId85"/>
    <p:sldId id="378" r:id="rId86"/>
    <p:sldId id="379" r:id="rId87"/>
    <p:sldId id="448" r:id="rId88"/>
    <p:sldId id="380" r:id="rId89"/>
    <p:sldId id="381" r:id="rId90"/>
    <p:sldId id="382" r:id="rId91"/>
    <p:sldId id="383" r:id="rId92"/>
    <p:sldId id="385" r:id="rId93"/>
    <p:sldId id="386" r:id="rId94"/>
    <p:sldId id="387" r:id="rId95"/>
    <p:sldId id="388" r:id="rId96"/>
    <p:sldId id="389" r:id="rId97"/>
    <p:sldId id="396" r:id="rId98"/>
    <p:sldId id="395" r:id="rId99"/>
    <p:sldId id="447" r:id="rId100"/>
    <p:sldId id="449" r:id="rId1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66"/>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microsoft.com/office/2015/10/relationships/revisionInfo" Target="revisionInfo.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 Id="rId4" Type="http://schemas.openxmlformats.org/officeDocument/2006/relationships/image" Target="../media/image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C8CC2A-A656-49AA-AC49-03D84FDBFE5D}" type="datetimeFigureOut">
              <a:rPr lang="en-US" smtClean="0"/>
              <a:t>10/1/2017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6A3FA4-871E-42D8-AD09-1B87FF2280B4}" type="slidenum">
              <a:rPr lang="en-US" smtClean="0"/>
              <a:t>‹#›</a:t>
            </a:fld>
            <a:endParaRPr lang="en-US"/>
          </a:p>
        </p:txBody>
      </p:sp>
    </p:spTree>
    <p:extLst>
      <p:ext uri="{BB962C8B-B14F-4D97-AF65-F5344CB8AC3E}">
        <p14:creationId xmlns:p14="http://schemas.microsoft.com/office/powerpoint/2010/main" val="1636624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6A3FA4-871E-42D8-AD09-1B87FF2280B4}" type="slidenum">
              <a:rPr lang="en-US" smtClean="0"/>
              <a:t>7</a:t>
            </a:fld>
            <a:endParaRPr lang="en-US"/>
          </a:p>
        </p:txBody>
      </p:sp>
    </p:spTree>
    <p:extLst>
      <p:ext uri="{BB962C8B-B14F-4D97-AF65-F5344CB8AC3E}">
        <p14:creationId xmlns:p14="http://schemas.microsoft.com/office/powerpoint/2010/main" val="171144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6A3FA4-871E-42D8-AD09-1B87FF2280B4}" type="slidenum">
              <a:rPr lang="en-US" smtClean="0"/>
              <a:t>97</a:t>
            </a:fld>
            <a:endParaRPr lang="en-US"/>
          </a:p>
        </p:txBody>
      </p:sp>
    </p:spTree>
    <p:extLst>
      <p:ext uri="{BB962C8B-B14F-4D97-AF65-F5344CB8AC3E}">
        <p14:creationId xmlns:p14="http://schemas.microsoft.com/office/powerpoint/2010/main" val="3616110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6A3FA4-871E-42D8-AD09-1B87FF2280B4}" type="slidenum">
              <a:rPr lang="en-US" smtClean="0"/>
              <a:t>100</a:t>
            </a:fld>
            <a:endParaRPr lang="en-US"/>
          </a:p>
        </p:txBody>
      </p:sp>
    </p:spTree>
    <p:extLst>
      <p:ext uri="{BB962C8B-B14F-4D97-AF65-F5344CB8AC3E}">
        <p14:creationId xmlns:p14="http://schemas.microsoft.com/office/powerpoint/2010/main" val="22497895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FBE41-1A98-4464-ABEE-DB9149A0F6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49874F8-8959-441A-9975-A880B06C6E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0CA4E8-3F87-4A4E-B035-CF2DA06F550E}"/>
              </a:ext>
            </a:extLst>
          </p:cNvPr>
          <p:cNvSpPr>
            <a:spLocks noGrp="1"/>
          </p:cNvSpPr>
          <p:nvPr>
            <p:ph type="dt" sz="half" idx="10"/>
          </p:nvPr>
        </p:nvSpPr>
        <p:spPr/>
        <p:txBody>
          <a:bodyPr/>
          <a:lstStyle/>
          <a:p>
            <a:fld id="{2EE770B0-AA70-4A21-97BE-F4A8DF7923FD}" type="datetimeFigureOut">
              <a:rPr lang="en-US" smtClean="0"/>
              <a:t>10/1/2017</a:t>
            </a:fld>
            <a:endParaRPr lang="en-US"/>
          </a:p>
        </p:txBody>
      </p:sp>
      <p:sp>
        <p:nvSpPr>
          <p:cNvPr id="5" name="Footer Placeholder 4">
            <a:extLst>
              <a:ext uri="{FF2B5EF4-FFF2-40B4-BE49-F238E27FC236}">
                <a16:creationId xmlns:a16="http://schemas.microsoft.com/office/drawing/2014/main" id="{3E401944-19B6-4037-82FC-414D4B07A0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76F6EC-DD24-4514-9660-BB809FDAF9FE}"/>
              </a:ext>
            </a:extLst>
          </p:cNvPr>
          <p:cNvSpPr>
            <a:spLocks noGrp="1"/>
          </p:cNvSpPr>
          <p:nvPr>
            <p:ph type="sldNum" sz="quarter" idx="12"/>
          </p:nvPr>
        </p:nvSpPr>
        <p:spPr/>
        <p:txBody>
          <a:bodyPr/>
          <a:lstStyle/>
          <a:p>
            <a:fld id="{3A07D326-4B49-4077-9F21-CC5FD002D78F}" type="slidenum">
              <a:rPr lang="en-US" smtClean="0"/>
              <a:t>‹#›</a:t>
            </a:fld>
            <a:endParaRPr lang="en-US"/>
          </a:p>
        </p:txBody>
      </p:sp>
    </p:spTree>
    <p:extLst>
      <p:ext uri="{BB962C8B-B14F-4D97-AF65-F5344CB8AC3E}">
        <p14:creationId xmlns:p14="http://schemas.microsoft.com/office/powerpoint/2010/main" val="1738786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DB3D-010A-4168-B53B-2713AA1AEF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131367D-99E5-417D-BEDD-E5A3E4E14CD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5334C8-9410-4B28-8F67-9E6574A391D0}"/>
              </a:ext>
            </a:extLst>
          </p:cNvPr>
          <p:cNvSpPr>
            <a:spLocks noGrp="1"/>
          </p:cNvSpPr>
          <p:nvPr>
            <p:ph type="dt" sz="half" idx="10"/>
          </p:nvPr>
        </p:nvSpPr>
        <p:spPr/>
        <p:txBody>
          <a:bodyPr/>
          <a:lstStyle/>
          <a:p>
            <a:fld id="{2EE770B0-AA70-4A21-97BE-F4A8DF7923FD}" type="datetimeFigureOut">
              <a:rPr lang="en-US" smtClean="0"/>
              <a:t>10/1/2017</a:t>
            </a:fld>
            <a:endParaRPr lang="en-US"/>
          </a:p>
        </p:txBody>
      </p:sp>
      <p:sp>
        <p:nvSpPr>
          <p:cNvPr id="5" name="Footer Placeholder 4">
            <a:extLst>
              <a:ext uri="{FF2B5EF4-FFF2-40B4-BE49-F238E27FC236}">
                <a16:creationId xmlns:a16="http://schemas.microsoft.com/office/drawing/2014/main" id="{67778A9F-B016-436F-AED0-E4617FC120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266192-260D-4E4A-9DAB-579B2ED94A02}"/>
              </a:ext>
            </a:extLst>
          </p:cNvPr>
          <p:cNvSpPr>
            <a:spLocks noGrp="1"/>
          </p:cNvSpPr>
          <p:nvPr>
            <p:ph type="sldNum" sz="quarter" idx="12"/>
          </p:nvPr>
        </p:nvSpPr>
        <p:spPr/>
        <p:txBody>
          <a:bodyPr/>
          <a:lstStyle/>
          <a:p>
            <a:fld id="{3A07D326-4B49-4077-9F21-CC5FD002D78F}" type="slidenum">
              <a:rPr lang="en-US" smtClean="0"/>
              <a:t>‹#›</a:t>
            </a:fld>
            <a:endParaRPr lang="en-US"/>
          </a:p>
        </p:txBody>
      </p:sp>
    </p:spTree>
    <p:extLst>
      <p:ext uri="{BB962C8B-B14F-4D97-AF65-F5344CB8AC3E}">
        <p14:creationId xmlns:p14="http://schemas.microsoft.com/office/powerpoint/2010/main" val="2588901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90A52E-334B-4526-A38B-161375A3D0B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B688CA-4F4A-4A09-8417-CEC97526D92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D23BC9-14E3-474E-9D1E-82F284D1C6D1}"/>
              </a:ext>
            </a:extLst>
          </p:cNvPr>
          <p:cNvSpPr>
            <a:spLocks noGrp="1"/>
          </p:cNvSpPr>
          <p:nvPr>
            <p:ph type="dt" sz="half" idx="10"/>
          </p:nvPr>
        </p:nvSpPr>
        <p:spPr/>
        <p:txBody>
          <a:bodyPr/>
          <a:lstStyle/>
          <a:p>
            <a:fld id="{2EE770B0-AA70-4A21-97BE-F4A8DF7923FD}" type="datetimeFigureOut">
              <a:rPr lang="en-US" smtClean="0"/>
              <a:t>10/1/2017</a:t>
            </a:fld>
            <a:endParaRPr lang="en-US"/>
          </a:p>
        </p:txBody>
      </p:sp>
      <p:sp>
        <p:nvSpPr>
          <p:cNvPr id="5" name="Footer Placeholder 4">
            <a:extLst>
              <a:ext uri="{FF2B5EF4-FFF2-40B4-BE49-F238E27FC236}">
                <a16:creationId xmlns:a16="http://schemas.microsoft.com/office/drawing/2014/main" id="{A048965A-F915-4CD9-93C6-18BC4FB9A4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2485A9-BBC7-4355-B203-BFC0339D0882}"/>
              </a:ext>
            </a:extLst>
          </p:cNvPr>
          <p:cNvSpPr>
            <a:spLocks noGrp="1"/>
          </p:cNvSpPr>
          <p:nvPr>
            <p:ph type="sldNum" sz="quarter" idx="12"/>
          </p:nvPr>
        </p:nvSpPr>
        <p:spPr/>
        <p:txBody>
          <a:bodyPr/>
          <a:lstStyle/>
          <a:p>
            <a:fld id="{3A07D326-4B49-4077-9F21-CC5FD002D78F}" type="slidenum">
              <a:rPr lang="en-US" smtClean="0"/>
              <a:t>‹#›</a:t>
            </a:fld>
            <a:endParaRPr lang="en-US"/>
          </a:p>
        </p:txBody>
      </p:sp>
    </p:spTree>
    <p:extLst>
      <p:ext uri="{BB962C8B-B14F-4D97-AF65-F5344CB8AC3E}">
        <p14:creationId xmlns:p14="http://schemas.microsoft.com/office/powerpoint/2010/main" val="1184047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5471E-90B2-4091-871E-813F39469C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85EFB0-7DB1-4749-9AEB-0D4FBC8AB4D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AB051D-B627-4FED-8418-C31D169ABCBE}"/>
              </a:ext>
            </a:extLst>
          </p:cNvPr>
          <p:cNvSpPr>
            <a:spLocks noGrp="1"/>
          </p:cNvSpPr>
          <p:nvPr>
            <p:ph type="dt" sz="half" idx="10"/>
          </p:nvPr>
        </p:nvSpPr>
        <p:spPr/>
        <p:txBody>
          <a:bodyPr/>
          <a:lstStyle/>
          <a:p>
            <a:fld id="{2EE770B0-AA70-4A21-97BE-F4A8DF7923FD}" type="datetimeFigureOut">
              <a:rPr lang="en-US" smtClean="0"/>
              <a:t>10/1/2017</a:t>
            </a:fld>
            <a:endParaRPr lang="en-US"/>
          </a:p>
        </p:txBody>
      </p:sp>
      <p:sp>
        <p:nvSpPr>
          <p:cNvPr id="5" name="Footer Placeholder 4">
            <a:extLst>
              <a:ext uri="{FF2B5EF4-FFF2-40B4-BE49-F238E27FC236}">
                <a16:creationId xmlns:a16="http://schemas.microsoft.com/office/drawing/2014/main" id="{865DA22A-1672-4892-AAA0-99735A3FA6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F80012-15C3-4C31-ACC6-691C9920B2A8}"/>
              </a:ext>
            </a:extLst>
          </p:cNvPr>
          <p:cNvSpPr>
            <a:spLocks noGrp="1"/>
          </p:cNvSpPr>
          <p:nvPr>
            <p:ph type="sldNum" sz="quarter" idx="12"/>
          </p:nvPr>
        </p:nvSpPr>
        <p:spPr/>
        <p:txBody>
          <a:bodyPr/>
          <a:lstStyle/>
          <a:p>
            <a:fld id="{3A07D326-4B49-4077-9F21-CC5FD002D78F}" type="slidenum">
              <a:rPr lang="en-US" smtClean="0"/>
              <a:t>‹#›</a:t>
            </a:fld>
            <a:endParaRPr lang="en-US"/>
          </a:p>
        </p:txBody>
      </p:sp>
    </p:spTree>
    <p:extLst>
      <p:ext uri="{BB962C8B-B14F-4D97-AF65-F5344CB8AC3E}">
        <p14:creationId xmlns:p14="http://schemas.microsoft.com/office/powerpoint/2010/main" val="2411872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507EA-54FC-469E-974B-1A044A81F9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EF111DA-96E9-4929-B0CB-622C21F953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40B1003-0553-497A-9B6F-E869ABD55D20}"/>
              </a:ext>
            </a:extLst>
          </p:cNvPr>
          <p:cNvSpPr>
            <a:spLocks noGrp="1"/>
          </p:cNvSpPr>
          <p:nvPr>
            <p:ph type="dt" sz="half" idx="10"/>
          </p:nvPr>
        </p:nvSpPr>
        <p:spPr/>
        <p:txBody>
          <a:bodyPr/>
          <a:lstStyle/>
          <a:p>
            <a:fld id="{2EE770B0-AA70-4A21-97BE-F4A8DF7923FD}" type="datetimeFigureOut">
              <a:rPr lang="en-US" smtClean="0"/>
              <a:t>10/1/2017</a:t>
            </a:fld>
            <a:endParaRPr lang="en-US"/>
          </a:p>
        </p:txBody>
      </p:sp>
      <p:sp>
        <p:nvSpPr>
          <p:cNvPr id="5" name="Footer Placeholder 4">
            <a:extLst>
              <a:ext uri="{FF2B5EF4-FFF2-40B4-BE49-F238E27FC236}">
                <a16:creationId xmlns:a16="http://schemas.microsoft.com/office/drawing/2014/main" id="{08392C02-D23E-4A7D-B137-A8148A4F44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9F00E2-1D21-41A4-9B39-BB43BDFAAD0D}"/>
              </a:ext>
            </a:extLst>
          </p:cNvPr>
          <p:cNvSpPr>
            <a:spLocks noGrp="1"/>
          </p:cNvSpPr>
          <p:nvPr>
            <p:ph type="sldNum" sz="quarter" idx="12"/>
          </p:nvPr>
        </p:nvSpPr>
        <p:spPr/>
        <p:txBody>
          <a:bodyPr/>
          <a:lstStyle/>
          <a:p>
            <a:fld id="{3A07D326-4B49-4077-9F21-CC5FD002D78F}" type="slidenum">
              <a:rPr lang="en-US" smtClean="0"/>
              <a:t>‹#›</a:t>
            </a:fld>
            <a:endParaRPr lang="en-US"/>
          </a:p>
        </p:txBody>
      </p:sp>
    </p:spTree>
    <p:extLst>
      <p:ext uri="{BB962C8B-B14F-4D97-AF65-F5344CB8AC3E}">
        <p14:creationId xmlns:p14="http://schemas.microsoft.com/office/powerpoint/2010/main" val="1733654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A3B1F-68C9-4132-89AC-8FC21B3CA3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697B73-506F-4DFD-8D3D-8DDE44B001B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900B01-50E0-4489-BCB0-BC1B1FEB26A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572124E-8292-49AF-86C5-6EF0CBA605DA}"/>
              </a:ext>
            </a:extLst>
          </p:cNvPr>
          <p:cNvSpPr>
            <a:spLocks noGrp="1"/>
          </p:cNvSpPr>
          <p:nvPr>
            <p:ph type="dt" sz="half" idx="10"/>
          </p:nvPr>
        </p:nvSpPr>
        <p:spPr/>
        <p:txBody>
          <a:bodyPr/>
          <a:lstStyle/>
          <a:p>
            <a:fld id="{2EE770B0-AA70-4A21-97BE-F4A8DF7923FD}" type="datetimeFigureOut">
              <a:rPr lang="en-US" smtClean="0"/>
              <a:t>10/1/2017</a:t>
            </a:fld>
            <a:endParaRPr lang="en-US"/>
          </a:p>
        </p:txBody>
      </p:sp>
      <p:sp>
        <p:nvSpPr>
          <p:cNvPr id="6" name="Footer Placeholder 5">
            <a:extLst>
              <a:ext uri="{FF2B5EF4-FFF2-40B4-BE49-F238E27FC236}">
                <a16:creationId xmlns:a16="http://schemas.microsoft.com/office/drawing/2014/main" id="{99C22687-FFAE-4F08-B059-6FE90EA216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EC7AB4-02AA-424D-B5ED-D8632792BF9C}"/>
              </a:ext>
            </a:extLst>
          </p:cNvPr>
          <p:cNvSpPr>
            <a:spLocks noGrp="1"/>
          </p:cNvSpPr>
          <p:nvPr>
            <p:ph type="sldNum" sz="quarter" idx="12"/>
          </p:nvPr>
        </p:nvSpPr>
        <p:spPr/>
        <p:txBody>
          <a:bodyPr/>
          <a:lstStyle/>
          <a:p>
            <a:fld id="{3A07D326-4B49-4077-9F21-CC5FD002D78F}" type="slidenum">
              <a:rPr lang="en-US" smtClean="0"/>
              <a:t>‹#›</a:t>
            </a:fld>
            <a:endParaRPr lang="en-US"/>
          </a:p>
        </p:txBody>
      </p:sp>
    </p:spTree>
    <p:extLst>
      <p:ext uri="{BB962C8B-B14F-4D97-AF65-F5344CB8AC3E}">
        <p14:creationId xmlns:p14="http://schemas.microsoft.com/office/powerpoint/2010/main" val="726781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07D12-537F-43D3-914B-2988E8789B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B132C58-E6D4-4472-B151-ED353F4E41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A063887-749F-4341-B231-DA18002CAE9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A95049-6680-4948-9BAC-6415FED38E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198469B-B30C-4840-86D6-5E0BF875224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F23485-4530-4F28-9ED8-3AB906F88E11}"/>
              </a:ext>
            </a:extLst>
          </p:cNvPr>
          <p:cNvSpPr>
            <a:spLocks noGrp="1"/>
          </p:cNvSpPr>
          <p:nvPr>
            <p:ph type="dt" sz="half" idx="10"/>
          </p:nvPr>
        </p:nvSpPr>
        <p:spPr/>
        <p:txBody>
          <a:bodyPr/>
          <a:lstStyle/>
          <a:p>
            <a:fld id="{2EE770B0-AA70-4A21-97BE-F4A8DF7923FD}" type="datetimeFigureOut">
              <a:rPr lang="en-US" smtClean="0"/>
              <a:t>10/1/2017</a:t>
            </a:fld>
            <a:endParaRPr lang="en-US"/>
          </a:p>
        </p:txBody>
      </p:sp>
      <p:sp>
        <p:nvSpPr>
          <p:cNvPr id="8" name="Footer Placeholder 7">
            <a:extLst>
              <a:ext uri="{FF2B5EF4-FFF2-40B4-BE49-F238E27FC236}">
                <a16:creationId xmlns:a16="http://schemas.microsoft.com/office/drawing/2014/main" id="{F90B1BD0-DA72-40CF-96D8-E7978B45DD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7D4D9E-5F4A-4DBF-9E53-248C9CE1D94B}"/>
              </a:ext>
            </a:extLst>
          </p:cNvPr>
          <p:cNvSpPr>
            <a:spLocks noGrp="1"/>
          </p:cNvSpPr>
          <p:nvPr>
            <p:ph type="sldNum" sz="quarter" idx="12"/>
          </p:nvPr>
        </p:nvSpPr>
        <p:spPr/>
        <p:txBody>
          <a:bodyPr/>
          <a:lstStyle/>
          <a:p>
            <a:fld id="{3A07D326-4B49-4077-9F21-CC5FD002D78F}" type="slidenum">
              <a:rPr lang="en-US" smtClean="0"/>
              <a:t>‹#›</a:t>
            </a:fld>
            <a:endParaRPr lang="en-US"/>
          </a:p>
        </p:txBody>
      </p:sp>
    </p:spTree>
    <p:extLst>
      <p:ext uri="{BB962C8B-B14F-4D97-AF65-F5344CB8AC3E}">
        <p14:creationId xmlns:p14="http://schemas.microsoft.com/office/powerpoint/2010/main" val="822342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B0780-F0DE-4111-BAA7-27B964A8EB9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14C6560-6E7D-477B-8666-E3E61A7FB7E1}"/>
              </a:ext>
            </a:extLst>
          </p:cNvPr>
          <p:cNvSpPr>
            <a:spLocks noGrp="1"/>
          </p:cNvSpPr>
          <p:nvPr>
            <p:ph type="dt" sz="half" idx="10"/>
          </p:nvPr>
        </p:nvSpPr>
        <p:spPr/>
        <p:txBody>
          <a:bodyPr/>
          <a:lstStyle/>
          <a:p>
            <a:fld id="{2EE770B0-AA70-4A21-97BE-F4A8DF7923FD}" type="datetimeFigureOut">
              <a:rPr lang="en-US" smtClean="0"/>
              <a:t>10/1/2017</a:t>
            </a:fld>
            <a:endParaRPr lang="en-US"/>
          </a:p>
        </p:txBody>
      </p:sp>
      <p:sp>
        <p:nvSpPr>
          <p:cNvPr id="4" name="Footer Placeholder 3">
            <a:extLst>
              <a:ext uri="{FF2B5EF4-FFF2-40B4-BE49-F238E27FC236}">
                <a16:creationId xmlns:a16="http://schemas.microsoft.com/office/drawing/2014/main" id="{5EB8974F-5485-4DE6-BD53-E4DD587F0E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0EAF0DB-D8C2-4D2E-9989-3FE3FCEDFCD8}"/>
              </a:ext>
            </a:extLst>
          </p:cNvPr>
          <p:cNvSpPr>
            <a:spLocks noGrp="1"/>
          </p:cNvSpPr>
          <p:nvPr>
            <p:ph type="sldNum" sz="quarter" idx="12"/>
          </p:nvPr>
        </p:nvSpPr>
        <p:spPr/>
        <p:txBody>
          <a:bodyPr/>
          <a:lstStyle/>
          <a:p>
            <a:fld id="{3A07D326-4B49-4077-9F21-CC5FD002D78F}" type="slidenum">
              <a:rPr lang="en-US" smtClean="0"/>
              <a:t>‹#›</a:t>
            </a:fld>
            <a:endParaRPr lang="en-US"/>
          </a:p>
        </p:txBody>
      </p:sp>
    </p:spTree>
    <p:extLst>
      <p:ext uri="{BB962C8B-B14F-4D97-AF65-F5344CB8AC3E}">
        <p14:creationId xmlns:p14="http://schemas.microsoft.com/office/powerpoint/2010/main" val="4193198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E8218C-6151-4F55-B31D-A12FAA5F9A4D}"/>
              </a:ext>
            </a:extLst>
          </p:cNvPr>
          <p:cNvSpPr>
            <a:spLocks noGrp="1"/>
          </p:cNvSpPr>
          <p:nvPr>
            <p:ph type="dt" sz="half" idx="10"/>
          </p:nvPr>
        </p:nvSpPr>
        <p:spPr/>
        <p:txBody>
          <a:bodyPr/>
          <a:lstStyle/>
          <a:p>
            <a:fld id="{2EE770B0-AA70-4A21-97BE-F4A8DF7923FD}" type="datetimeFigureOut">
              <a:rPr lang="en-US" smtClean="0"/>
              <a:t>10/1/2017</a:t>
            </a:fld>
            <a:endParaRPr lang="en-US"/>
          </a:p>
        </p:txBody>
      </p:sp>
      <p:sp>
        <p:nvSpPr>
          <p:cNvPr id="3" name="Footer Placeholder 2">
            <a:extLst>
              <a:ext uri="{FF2B5EF4-FFF2-40B4-BE49-F238E27FC236}">
                <a16:creationId xmlns:a16="http://schemas.microsoft.com/office/drawing/2014/main" id="{CA139011-1F5A-4DF4-9002-975B97F01EA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FA419A1-D833-481D-8AFD-1D2EBB4ACEAD}"/>
              </a:ext>
            </a:extLst>
          </p:cNvPr>
          <p:cNvSpPr>
            <a:spLocks noGrp="1"/>
          </p:cNvSpPr>
          <p:nvPr>
            <p:ph type="sldNum" sz="quarter" idx="12"/>
          </p:nvPr>
        </p:nvSpPr>
        <p:spPr/>
        <p:txBody>
          <a:bodyPr/>
          <a:lstStyle/>
          <a:p>
            <a:fld id="{3A07D326-4B49-4077-9F21-CC5FD002D78F}" type="slidenum">
              <a:rPr lang="en-US" smtClean="0"/>
              <a:t>‹#›</a:t>
            </a:fld>
            <a:endParaRPr lang="en-US"/>
          </a:p>
        </p:txBody>
      </p:sp>
    </p:spTree>
    <p:extLst>
      <p:ext uri="{BB962C8B-B14F-4D97-AF65-F5344CB8AC3E}">
        <p14:creationId xmlns:p14="http://schemas.microsoft.com/office/powerpoint/2010/main" val="760046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CF0C5-115D-4E36-AC5D-C20197B4B9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75461E-DC41-4CA1-A6EA-5E6E4DC133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B45C95-2DFC-47FB-883E-258ADE3AC0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053BA62-2964-4AC8-AA2E-3252BE28A6DB}"/>
              </a:ext>
            </a:extLst>
          </p:cNvPr>
          <p:cNvSpPr>
            <a:spLocks noGrp="1"/>
          </p:cNvSpPr>
          <p:nvPr>
            <p:ph type="dt" sz="half" idx="10"/>
          </p:nvPr>
        </p:nvSpPr>
        <p:spPr/>
        <p:txBody>
          <a:bodyPr/>
          <a:lstStyle/>
          <a:p>
            <a:fld id="{2EE770B0-AA70-4A21-97BE-F4A8DF7923FD}" type="datetimeFigureOut">
              <a:rPr lang="en-US" smtClean="0"/>
              <a:t>10/1/2017</a:t>
            </a:fld>
            <a:endParaRPr lang="en-US"/>
          </a:p>
        </p:txBody>
      </p:sp>
      <p:sp>
        <p:nvSpPr>
          <p:cNvPr id="6" name="Footer Placeholder 5">
            <a:extLst>
              <a:ext uri="{FF2B5EF4-FFF2-40B4-BE49-F238E27FC236}">
                <a16:creationId xmlns:a16="http://schemas.microsoft.com/office/drawing/2014/main" id="{072A519E-03D9-4980-ABE3-8CBC4A3D78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BD14FC-1036-497B-8B4E-989EC3517228}"/>
              </a:ext>
            </a:extLst>
          </p:cNvPr>
          <p:cNvSpPr>
            <a:spLocks noGrp="1"/>
          </p:cNvSpPr>
          <p:nvPr>
            <p:ph type="sldNum" sz="quarter" idx="12"/>
          </p:nvPr>
        </p:nvSpPr>
        <p:spPr/>
        <p:txBody>
          <a:bodyPr/>
          <a:lstStyle/>
          <a:p>
            <a:fld id="{3A07D326-4B49-4077-9F21-CC5FD002D78F}" type="slidenum">
              <a:rPr lang="en-US" smtClean="0"/>
              <a:t>‹#›</a:t>
            </a:fld>
            <a:endParaRPr lang="en-US"/>
          </a:p>
        </p:txBody>
      </p:sp>
    </p:spTree>
    <p:extLst>
      <p:ext uri="{BB962C8B-B14F-4D97-AF65-F5344CB8AC3E}">
        <p14:creationId xmlns:p14="http://schemas.microsoft.com/office/powerpoint/2010/main" val="2998116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6DC09-2432-4AE8-AD07-B6CBEA294A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013E454-7A1B-46A9-B998-354941731B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822261-6514-404B-987D-A45B77CB81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8884271-4868-4CED-8B21-A1AB7F7801AB}"/>
              </a:ext>
            </a:extLst>
          </p:cNvPr>
          <p:cNvSpPr>
            <a:spLocks noGrp="1"/>
          </p:cNvSpPr>
          <p:nvPr>
            <p:ph type="dt" sz="half" idx="10"/>
          </p:nvPr>
        </p:nvSpPr>
        <p:spPr/>
        <p:txBody>
          <a:bodyPr/>
          <a:lstStyle/>
          <a:p>
            <a:fld id="{2EE770B0-AA70-4A21-97BE-F4A8DF7923FD}" type="datetimeFigureOut">
              <a:rPr lang="en-US" smtClean="0"/>
              <a:t>10/1/2017</a:t>
            </a:fld>
            <a:endParaRPr lang="en-US"/>
          </a:p>
        </p:txBody>
      </p:sp>
      <p:sp>
        <p:nvSpPr>
          <p:cNvPr id="6" name="Footer Placeholder 5">
            <a:extLst>
              <a:ext uri="{FF2B5EF4-FFF2-40B4-BE49-F238E27FC236}">
                <a16:creationId xmlns:a16="http://schemas.microsoft.com/office/drawing/2014/main" id="{E4788A83-6CC6-4690-A87A-DA000E9793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8CFBF4-2CFE-4706-8621-9D93D0A3183D}"/>
              </a:ext>
            </a:extLst>
          </p:cNvPr>
          <p:cNvSpPr>
            <a:spLocks noGrp="1"/>
          </p:cNvSpPr>
          <p:nvPr>
            <p:ph type="sldNum" sz="quarter" idx="12"/>
          </p:nvPr>
        </p:nvSpPr>
        <p:spPr/>
        <p:txBody>
          <a:bodyPr/>
          <a:lstStyle/>
          <a:p>
            <a:fld id="{3A07D326-4B49-4077-9F21-CC5FD002D78F}" type="slidenum">
              <a:rPr lang="en-US" smtClean="0"/>
              <a:t>‹#›</a:t>
            </a:fld>
            <a:endParaRPr lang="en-US"/>
          </a:p>
        </p:txBody>
      </p:sp>
    </p:spTree>
    <p:extLst>
      <p:ext uri="{BB962C8B-B14F-4D97-AF65-F5344CB8AC3E}">
        <p14:creationId xmlns:p14="http://schemas.microsoft.com/office/powerpoint/2010/main" val="648907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BEE875-30CF-48D7-91E5-3DD1799AE1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34D2B13-4445-4ADF-A877-6B39309DD4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D0ED2F-0093-4641-B6A4-7FE1AEA519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E770B0-AA70-4A21-97BE-F4A8DF7923FD}" type="datetimeFigureOut">
              <a:rPr lang="en-US" smtClean="0"/>
              <a:t>10/1/2017</a:t>
            </a:fld>
            <a:endParaRPr lang="en-US"/>
          </a:p>
        </p:txBody>
      </p:sp>
      <p:sp>
        <p:nvSpPr>
          <p:cNvPr id="5" name="Footer Placeholder 4">
            <a:extLst>
              <a:ext uri="{FF2B5EF4-FFF2-40B4-BE49-F238E27FC236}">
                <a16:creationId xmlns:a16="http://schemas.microsoft.com/office/drawing/2014/main" id="{23B814E9-4BD5-41B7-9115-E2ED906A4A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D098C76-3C82-4B53-8C03-08580595B6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07D326-4B49-4077-9F21-CC5FD002D78F}" type="slidenum">
              <a:rPr lang="en-US" smtClean="0"/>
              <a:t>‹#›</a:t>
            </a:fld>
            <a:endParaRPr lang="en-US"/>
          </a:p>
        </p:txBody>
      </p:sp>
    </p:spTree>
    <p:extLst>
      <p:ext uri="{BB962C8B-B14F-4D97-AF65-F5344CB8AC3E}">
        <p14:creationId xmlns:p14="http://schemas.microsoft.com/office/powerpoint/2010/main" val="2640590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5.png"/><Relationship Id="rId11" Type="http://schemas.openxmlformats.org/officeDocument/2006/relationships/image" Target="../media/image7.png"/><Relationship Id="rId5" Type="http://schemas.openxmlformats.org/officeDocument/2006/relationships/oleObject" Target="../embeddings/oleObject2.bin"/><Relationship Id="rId10" Type="http://schemas.openxmlformats.org/officeDocument/2006/relationships/oleObject" Target="../embeddings/oleObject4.bin"/><Relationship Id="rId4" Type="http://schemas.openxmlformats.org/officeDocument/2006/relationships/image" Target="../media/image4.png"/><Relationship Id="rId9"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3E61AB-3C72-447C-B21F-DE00992C9ED0}"/>
              </a:ext>
            </a:extLst>
          </p:cNvPr>
          <p:cNvPicPr>
            <a:picLocks noChangeAspect="1"/>
          </p:cNvPicPr>
          <p:nvPr/>
        </p:nvPicPr>
        <p:blipFill>
          <a:blip r:embed="rId2"/>
          <a:stretch>
            <a:fillRect/>
          </a:stretch>
        </p:blipFill>
        <p:spPr>
          <a:xfrm>
            <a:off x="0" y="0"/>
            <a:ext cx="12192000" cy="6797482"/>
          </a:xfrm>
          <a:prstGeom prst="rect">
            <a:avLst/>
          </a:prstGeom>
        </p:spPr>
      </p:pic>
      <p:sp>
        <p:nvSpPr>
          <p:cNvPr id="5" name="Rectangle 4">
            <a:extLst>
              <a:ext uri="{FF2B5EF4-FFF2-40B4-BE49-F238E27FC236}">
                <a16:creationId xmlns:a16="http://schemas.microsoft.com/office/drawing/2014/main" id="{82F40426-7BFA-4433-AF5A-553879D74EA1}"/>
              </a:ext>
            </a:extLst>
          </p:cNvPr>
          <p:cNvSpPr/>
          <p:nvPr/>
        </p:nvSpPr>
        <p:spPr>
          <a:xfrm>
            <a:off x="3840480" y="4051494"/>
            <a:ext cx="4107766" cy="9144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Arial Rounded MT Bold" panose="020F0704030504030204" pitchFamily="34" charset="0"/>
                <a:cs typeface="Arial" panose="020B0604020202020204" pitchFamily="34" charset="0"/>
              </a:rPr>
              <a:t>Domain I </a:t>
            </a:r>
          </a:p>
          <a:p>
            <a:pPr algn="ctr"/>
            <a:r>
              <a:rPr lang="en-US" sz="3600" dirty="0">
                <a:latin typeface="Arial Rounded MT Bold" panose="020F0704030504030204" pitchFamily="34" charset="0"/>
                <a:cs typeface="Arial" panose="020B0604020202020204" pitchFamily="34" charset="0"/>
              </a:rPr>
              <a:t> Agile Framework</a:t>
            </a:r>
          </a:p>
        </p:txBody>
      </p:sp>
      <p:sp>
        <p:nvSpPr>
          <p:cNvPr id="6" name="TextBox 5">
            <a:extLst>
              <a:ext uri="{FF2B5EF4-FFF2-40B4-BE49-F238E27FC236}">
                <a16:creationId xmlns:a16="http://schemas.microsoft.com/office/drawing/2014/main" id="{0A0B86F0-9731-41EE-AFB3-B625063C86F8}"/>
              </a:ext>
            </a:extLst>
          </p:cNvPr>
          <p:cNvSpPr txBox="1"/>
          <p:nvPr/>
        </p:nvSpPr>
        <p:spPr>
          <a:xfrm>
            <a:off x="4935773" y="5431914"/>
            <a:ext cx="2320453" cy="646331"/>
          </a:xfrm>
          <a:prstGeom prst="rect">
            <a:avLst/>
          </a:prstGeom>
          <a:solidFill>
            <a:srgbClr val="0070C0"/>
          </a:solidFill>
        </p:spPr>
        <p:txBody>
          <a:bodyPr wrap="square" rtlCol="0">
            <a:spAutoFit/>
          </a:bodyPr>
          <a:lstStyle/>
          <a:p>
            <a:r>
              <a:rPr lang="en-US" dirty="0">
                <a:solidFill>
                  <a:schemeClr val="bg1"/>
                </a:solidFill>
              </a:rPr>
              <a:t>16 % of PMI-ACP Exam</a:t>
            </a:r>
          </a:p>
          <a:p>
            <a:r>
              <a:rPr lang="en-US" dirty="0">
                <a:solidFill>
                  <a:schemeClr val="bg1"/>
                </a:solidFill>
              </a:rPr>
              <a:t>19 Questions</a:t>
            </a:r>
          </a:p>
        </p:txBody>
      </p:sp>
    </p:spTree>
    <p:extLst>
      <p:ext uri="{BB962C8B-B14F-4D97-AF65-F5344CB8AC3E}">
        <p14:creationId xmlns:p14="http://schemas.microsoft.com/office/powerpoint/2010/main" val="627909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Defined Vs Empirical Process</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pPr>
              <a:lnSpc>
                <a:spcPct val="200000"/>
              </a:lnSpc>
              <a:spcBef>
                <a:spcPts val="0"/>
              </a:spcBef>
            </a:pPr>
            <a:r>
              <a:rPr lang="en-US" sz="2000" dirty="0">
                <a:latin typeface="Arial Rounded MT Bold" panose="020F0704030504030204" pitchFamily="34" charset="0"/>
              </a:rPr>
              <a:t>Industrial work relies on defined processes </a:t>
            </a:r>
          </a:p>
          <a:p>
            <a:pPr>
              <a:lnSpc>
                <a:spcPct val="200000"/>
              </a:lnSpc>
              <a:spcBef>
                <a:spcPts val="0"/>
              </a:spcBef>
            </a:pPr>
            <a:r>
              <a:rPr lang="en-US" sz="2000" dirty="0">
                <a:latin typeface="Arial Rounded MT Bold" panose="020F0704030504030204" pitchFamily="34" charset="0"/>
              </a:rPr>
              <a:t>Knowledge work relies on empirical processes</a:t>
            </a:r>
          </a:p>
          <a:p>
            <a:pPr>
              <a:lnSpc>
                <a:spcPct val="200000"/>
              </a:lnSpc>
              <a:spcBef>
                <a:spcPts val="0"/>
              </a:spcBef>
            </a:pPr>
            <a:r>
              <a:rPr lang="en-US" sz="2000" dirty="0">
                <a:latin typeface="Arial Rounded MT Bold" panose="020F0704030504030204" pitchFamily="34" charset="0"/>
              </a:rPr>
              <a:t>A </a:t>
            </a:r>
            <a:r>
              <a:rPr lang="en-US" sz="2000" dirty="0">
                <a:solidFill>
                  <a:srgbClr val="0070C0"/>
                </a:solidFill>
                <a:latin typeface="Arial Rounded MT Bold" panose="020F0704030504030204" pitchFamily="34" charset="0"/>
              </a:rPr>
              <a:t>Defined process </a:t>
            </a:r>
            <a:r>
              <a:rPr lang="en-US" sz="2000" dirty="0">
                <a:latin typeface="Arial Rounded MT Bold" panose="020F0704030504030204" pitchFamily="34" charset="0"/>
              </a:rPr>
              <a:t>defines all steps in advance, same output is expected every time the process is followed, best suits for  “Simple” and “Complicated” problem domains</a:t>
            </a:r>
          </a:p>
          <a:p>
            <a:pPr>
              <a:lnSpc>
                <a:spcPct val="200000"/>
              </a:lnSpc>
              <a:spcBef>
                <a:spcPts val="0"/>
              </a:spcBef>
            </a:pPr>
            <a:r>
              <a:rPr lang="en-US" sz="2000" dirty="0">
                <a:latin typeface="Arial Rounded MT Bold" panose="020F0704030504030204" pitchFamily="34" charset="0"/>
              </a:rPr>
              <a:t>An </a:t>
            </a:r>
            <a:r>
              <a:rPr lang="en-US" sz="2000" dirty="0">
                <a:solidFill>
                  <a:srgbClr val="0070C0"/>
                </a:solidFill>
                <a:latin typeface="Arial Rounded MT Bold" panose="020F0704030504030204" pitchFamily="34" charset="0"/>
              </a:rPr>
              <a:t>Empirical processes </a:t>
            </a:r>
            <a:r>
              <a:rPr lang="en-US" sz="2000" dirty="0">
                <a:latin typeface="Arial Rounded MT Bold" panose="020F0704030504030204" pitchFamily="34" charset="0"/>
              </a:rPr>
              <a:t>are interactive, incremental, change often, adapt, and pass through the reviews, Empirical processes are change-driven</a:t>
            </a:r>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spTree>
    <p:extLst>
      <p:ext uri="{BB962C8B-B14F-4D97-AF65-F5344CB8AC3E}">
        <p14:creationId xmlns:p14="http://schemas.microsoft.com/office/powerpoint/2010/main" val="294912971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Domain Completion</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sp>
        <p:nvSpPr>
          <p:cNvPr id="6" name="Content Placeholder 2">
            <a:extLst>
              <a:ext uri="{FF2B5EF4-FFF2-40B4-BE49-F238E27FC236}">
                <a16:creationId xmlns:a16="http://schemas.microsoft.com/office/drawing/2014/main" id="{BF9BB708-1526-4EF5-B54E-516F30E62C4F}"/>
              </a:ext>
            </a:extLst>
          </p:cNvPr>
          <p:cNvSpPr txBox="1">
            <a:spLocks/>
          </p:cNvSpPr>
          <p:nvPr/>
        </p:nvSpPr>
        <p:spPr>
          <a:xfrm>
            <a:off x="753795" y="1503703"/>
            <a:ext cx="10537370" cy="4351338"/>
          </a:xfrm>
          <a:prstGeom prst="rect">
            <a:avLst/>
          </a:prstGeom>
          <a:ln w="6350" cap="flat" cmpd="sng" algn="ctr">
            <a:solidFill>
              <a:srgbClr val="002060"/>
            </a:solidFill>
            <a:prstDash val="solid"/>
            <a:miter lim="800000"/>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endParaRPr lang="en-US">
              <a:solidFill>
                <a:srgbClr val="00B050"/>
              </a:solidFill>
            </a:endParaRPr>
          </a:p>
          <a:p>
            <a:endParaRPr lang="en-US">
              <a:solidFill>
                <a:srgbClr val="00B050"/>
              </a:solidFill>
            </a:endParaRPr>
          </a:p>
          <a:p>
            <a:endParaRPr lang="en-US">
              <a:solidFill>
                <a:srgbClr val="00B050"/>
              </a:solidFill>
            </a:endParaRPr>
          </a:p>
          <a:p>
            <a:endParaRPr lang="en-US" dirty="0">
              <a:solidFill>
                <a:srgbClr val="00B050"/>
              </a:solidFill>
            </a:endParaRPr>
          </a:p>
        </p:txBody>
      </p:sp>
      <p:pic>
        <p:nvPicPr>
          <p:cNvPr id="7" name="Picture 2" descr="C:\Users\JS5027377\Desktop\Sri Core Java\champion-cup.png">
            <a:extLst>
              <a:ext uri="{FF2B5EF4-FFF2-40B4-BE49-F238E27FC236}">
                <a16:creationId xmlns:a16="http://schemas.microsoft.com/office/drawing/2014/main" id="{61BEB1B0-FF35-4C49-9048-8CF3E5622D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8201" y="2100943"/>
            <a:ext cx="2470270" cy="315685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6237887-0987-493E-B09B-3C2FCD557C72}"/>
              </a:ext>
            </a:extLst>
          </p:cNvPr>
          <p:cNvSpPr/>
          <p:nvPr/>
        </p:nvSpPr>
        <p:spPr>
          <a:xfrm>
            <a:off x="1360714" y="3156858"/>
            <a:ext cx="5649686" cy="1752600"/>
          </a:xfrm>
          <a:prstGeom prst="rect">
            <a:avLst/>
          </a:prstGeom>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ln w="10160">
                  <a:solidFill>
                    <a:schemeClr val="accent1"/>
                  </a:solidFill>
                  <a:prstDash val="solid"/>
                </a:ln>
                <a:solidFill>
                  <a:srgbClr val="FFFFFF"/>
                </a:solidFill>
                <a:effectLst>
                  <a:outerShdw blurRad="38100" dist="32000" dir="5400000" algn="tl">
                    <a:srgbClr val="000000">
                      <a:alpha val="30000"/>
                    </a:srgbClr>
                  </a:outerShdw>
                </a:effectLst>
              </a:rPr>
              <a:t>You have successfully completed –</a:t>
            </a:r>
          </a:p>
          <a:p>
            <a:pPr algn="ctr"/>
            <a:r>
              <a:rPr lang="en-US" sz="2400" dirty="0">
                <a:ln w="10160">
                  <a:solidFill>
                    <a:schemeClr val="accent1"/>
                  </a:solidFill>
                  <a:prstDash val="solid"/>
                </a:ln>
                <a:solidFill>
                  <a:srgbClr val="FFFFFF"/>
                </a:solidFill>
                <a:effectLst>
                  <a:outerShdw blurRad="38100" dist="32000" dir="5400000" algn="tl">
                    <a:srgbClr val="000000">
                      <a:alpha val="30000"/>
                    </a:srgbClr>
                  </a:outerShdw>
                </a:effectLst>
              </a:rPr>
              <a:t>Agile Framework domain</a:t>
            </a:r>
          </a:p>
        </p:txBody>
      </p:sp>
      <p:sp>
        <p:nvSpPr>
          <p:cNvPr id="9" name="Rectangle 8">
            <a:extLst>
              <a:ext uri="{FF2B5EF4-FFF2-40B4-BE49-F238E27FC236}">
                <a16:creationId xmlns:a16="http://schemas.microsoft.com/office/drawing/2014/main" id="{C9453F03-8430-40CD-B3A5-30C7D064A1BF}"/>
              </a:ext>
            </a:extLst>
          </p:cNvPr>
          <p:cNvSpPr/>
          <p:nvPr/>
        </p:nvSpPr>
        <p:spPr>
          <a:xfrm>
            <a:off x="1360714" y="2100943"/>
            <a:ext cx="5649686" cy="914400"/>
          </a:xfrm>
          <a:prstGeom prst="rect">
            <a:avLst/>
          </a:prstGeom>
          <a:solidFill>
            <a:srgbClr val="00CC66"/>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4000" dirty="0">
                <a:solidFill>
                  <a:schemeClr val="bg1"/>
                </a:solidFill>
              </a:rPr>
              <a:t>PMI-ACP</a:t>
            </a:r>
          </a:p>
        </p:txBody>
      </p:sp>
    </p:spTree>
    <p:extLst>
      <p:ext uri="{BB962C8B-B14F-4D97-AF65-F5344CB8AC3E}">
        <p14:creationId xmlns:p14="http://schemas.microsoft.com/office/powerpoint/2010/main" val="1428680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6" y="178781"/>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Why Agile Methodology is empirical in nature?</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pPr>
              <a:lnSpc>
                <a:spcPct val="200000"/>
              </a:lnSpc>
              <a:spcBef>
                <a:spcPts val="0"/>
              </a:spcBef>
            </a:pPr>
            <a:r>
              <a:rPr lang="en-US" sz="2000" dirty="0">
                <a:latin typeface="Arial Rounded MT Bold" panose="020F0704030504030204" pitchFamily="34" charset="0"/>
              </a:rPr>
              <a:t>Course correction at frequent intervals</a:t>
            </a:r>
          </a:p>
          <a:p>
            <a:pPr>
              <a:lnSpc>
                <a:spcPct val="200000"/>
              </a:lnSpc>
              <a:spcBef>
                <a:spcPts val="0"/>
              </a:spcBef>
            </a:pPr>
            <a:r>
              <a:rPr lang="en-US" sz="2000" dirty="0">
                <a:latin typeface="Arial Rounded MT Bold" panose="020F0704030504030204" pitchFamily="34" charset="0"/>
              </a:rPr>
              <a:t>Regular customer feedback</a:t>
            </a:r>
          </a:p>
          <a:p>
            <a:pPr>
              <a:lnSpc>
                <a:spcPct val="200000"/>
              </a:lnSpc>
              <a:spcBef>
                <a:spcPts val="0"/>
              </a:spcBef>
            </a:pPr>
            <a:r>
              <a:rPr lang="en-US" sz="2000" dirty="0">
                <a:latin typeface="Arial Rounded MT Bold" panose="020F0704030504030204" pitchFamily="34" charset="0"/>
              </a:rPr>
              <a:t>Failure detected early and hence early adoption of corrective measures</a:t>
            </a:r>
          </a:p>
          <a:p>
            <a:pPr>
              <a:lnSpc>
                <a:spcPct val="200000"/>
              </a:lnSpc>
              <a:spcBef>
                <a:spcPts val="0"/>
              </a:spcBef>
            </a:pPr>
            <a:r>
              <a:rPr lang="en-US" sz="2000" dirty="0">
                <a:latin typeface="Arial Rounded MT Bold" panose="020F0704030504030204" pitchFamily="34" charset="0"/>
              </a:rPr>
              <a:t>Status is visible to all stakeholders in a consistent way</a:t>
            </a:r>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spTree>
    <p:extLst>
      <p:ext uri="{BB962C8B-B14F-4D97-AF65-F5344CB8AC3E}">
        <p14:creationId xmlns:p14="http://schemas.microsoft.com/office/powerpoint/2010/main" val="2514791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Agile Manifesto </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pPr marL="0" indent="0">
              <a:buNone/>
            </a:pPr>
            <a:r>
              <a:rPr lang="en-US" sz="2000" dirty="0">
                <a:solidFill>
                  <a:schemeClr val="tx1"/>
                </a:solidFill>
                <a:latin typeface="Arial Rounded MT Bold" panose="020F0704030504030204" pitchFamily="34" charset="0"/>
              </a:rPr>
              <a:t>Meeting at Snowbird resort by 17 software pundits and light weight methodologists, February 2001. Created “Agile Manifesto”</a:t>
            </a:r>
          </a:p>
          <a:p>
            <a:pPr marL="0" indent="0">
              <a:lnSpc>
                <a:spcPct val="100000"/>
              </a:lnSpc>
              <a:spcBef>
                <a:spcPts val="0"/>
              </a:spcBef>
              <a:buNone/>
            </a:pPr>
            <a:endParaRPr lang="en-US" sz="2000" dirty="0">
              <a:solidFill>
                <a:schemeClr val="tx1"/>
              </a:solidFill>
              <a:latin typeface="Arial Rounded MT Bold" panose="020F0704030504030204" pitchFamily="34" charset="0"/>
            </a:endParaRPr>
          </a:p>
          <a:p>
            <a:pPr marL="0" indent="0">
              <a:buNone/>
            </a:pPr>
            <a:r>
              <a:rPr lang="en-US" sz="2000" dirty="0">
                <a:solidFill>
                  <a:schemeClr val="tx1"/>
                </a:solidFill>
                <a:latin typeface="Arial Rounded MT Bold" panose="020F0704030504030204" pitchFamily="34" charset="0"/>
              </a:rPr>
              <a:t>We are uncovering better ways of developing software by doing it and helping others do it. Through this work we have come to value. i.e., Agile Values</a:t>
            </a:r>
          </a:p>
          <a:p>
            <a:pPr marL="0" indent="0">
              <a:lnSpc>
                <a:spcPct val="100000"/>
              </a:lnSpc>
              <a:spcBef>
                <a:spcPts val="0"/>
              </a:spcBef>
              <a:buNone/>
            </a:pPr>
            <a:endParaRPr lang="en-US" sz="2000" dirty="0">
              <a:solidFill>
                <a:schemeClr val="tx1"/>
              </a:solidFill>
              <a:latin typeface="Arial Rounded MT Bold" panose="020F0704030504030204" pitchFamily="34" charset="0"/>
            </a:endParaRPr>
          </a:p>
          <a:p>
            <a:r>
              <a:rPr lang="en-US" sz="2000" b="1" dirty="0">
                <a:solidFill>
                  <a:srgbClr val="0070C0"/>
                </a:solidFill>
                <a:latin typeface="Arial Rounded MT Bold" panose="020F0704030504030204" pitchFamily="34" charset="0"/>
              </a:rPr>
              <a:t>Individuals and interactions </a:t>
            </a:r>
            <a:r>
              <a:rPr lang="en-US" sz="2000" dirty="0">
                <a:latin typeface="Arial Rounded MT Bold" panose="020F0704030504030204" pitchFamily="34" charset="0"/>
              </a:rPr>
              <a:t>over processes and tools</a:t>
            </a:r>
          </a:p>
          <a:p>
            <a:r>
              <a:rPr lang="en-US" sz="2000" b="1" dirty="0">
                <a:solidFill>
                  <a:srgbClr val="0070C0"/>
                </a:solidFill>
                <a:latin typeface="Arial Rounded MT Bold" panose="020F0704030504030204" pitchFamily="34" charset="0"/>
              </a:rPr>
              <a:t>Working software </a:t>
            </a:r>
            <a:r>
              <a:rPr lang="en-US" sz="2000" dirty="0">
                <a:latin typeface="Arial Rounded MT Bold" panose="020F0704030504030204" pitchFamily="34" charset="0"/>
              </a:rPr>
              <a:t>over comprehensive documentation</a:t>
            </a:r>
          </a:p>
          <a:p>
            <a:r>
              <a:rPr lang="en-US" sz="2000" b="1" dirty="0">
                <a:solidFill>
                  <a:srgbClr val="0070C0"/>
                </a:solidFill>
                <a:latin typeface="Arial Rounded MT Bold" panose="020F0704030504030204" pitchFamily="34" charset="0"/>
              </a:rPr>
              <a:t>Customer collaboration </a:t>
            </a:r>
            <a:r>
              <a:rPr lang="en-US" sz="2000" dirty="0">
                <a:latin typeface="Arial Rounded MT Bold" panose="020F0704030504030204" pitchFamily="34" charset="0"/>
              </a:rPr>
              <a:t>over contract negotiation</a:t>
            </a:r>
          </a:p>
          <a:p>
            <a:r>
              <a:rPr lang="en-US" sz="2000" b="1" dirty="0">
                <a:solidFill>
                  <a:srgbClr val="0070C0"/>
                </a:solidFill>
                <a:latin typeface="Arial Rounded MT Bold" panose="020F0704030504030204" pitchFamily="34" charset="0"/>
              </a:rPr>
              <a:t>Responding to change </a:t>
            </a:r>
            <a:r>
              <a:rPr lang="en-US" sz="2000" dirty="0">
                <a:latin typeface="Arial Rounded MT Bold" panose="020F0704030504030204" pitchFamily="34" charset="0"/>
              </a:rPr>
              <a:t>over following a plan</a:t>
            </a:r>
          </a:p>
          <a:p>
            <a:pPr marL="0" indent="0" algn="just">
              <a:lnSpc>
                <a:spcPct val="100000"/>
              </a:lnSpc>
              <a:spcBef>
                <a:spcPts val="0"/>
              </a:spcBef>
              <a:buNone/>
            </a:pPr>
            <a:endParaRPr lang="en-US" sz="2000" dirty="0">
              <a:latin typeface="Arial Rounded MT Bold" panose="020F0704030504030204" pitchFamily="34" charset="0"/>
              <a:cs typeface="Arial" panose="020B0604020202020204" pitchFamily="34" charset="0"/>
            </a:endParaRPr>
          </a:p>
          <a:p>
            <a:pPr marL="0" indent="0" algn="just">
              <a:lnSpc>
                <a:spcPct val="150000"/>
              </a:lnSpc>
              <a:spcBef>
                <a:spcPts val="0"/>
              </a:spcBef>
              <a:buNone/>
            </a:pPr>
            <a:r>
              <a:rPr lang="en-US" sz="2000" dirty="0">
                <a:latin typeface="Arial Rounded MT Bold" panose="020F0704030504030204" pitchFamily="34" charset="0"/>
                <a:cs typeface="Arial" panose="020B0604020202020204" pitchFamily="34" charset="0"/>
              </a:rPr>
              <a:t>That is, while there is value in the items on the right, we value the items on the left more.</a:t>
            </a:r>
          </a:p>
          <a:p>
            <a:pPr marL="0" indent="0" algn="just">
              <a:lnSpc>
                <a:spcPct val="100000"/>
              </a:lnSpc>
              <a:spcBef>
                <a:spcPts val="0"/>
              </a:spcBef>
              <a:buNone/>
            </a:pPr>
            <a:endParaRPr lang="en-US" sz="2000" dirty="0">
              <a:solidFill>
                <a:srgbClr val="0070C0"/>
              </a:solidFill>
              <a:latin typeface="Arial Rounded MT Bold" panose="020F0704030504030204" pitchFamily="34" charset="0"/>
              <a:cs typeface="Arial" panose="020B0604020202020204" pitchFamily="34" charset="0"/>
            </a:endParaRPr>
          </a:p>
          <a:p>
            <a:pPr marL="0" indent="0" algn="just">
              <a:lnSpc>
                <a:spcPct val="100000"/>
              </a:lnSpc>
              <a:spcBef>
                <a:spcPts val="0"/>
              </a:spcBef>
              <a:buNone/>
            </a:pPr>
            <a:r>
              <a:rPr lang="en-US" sz="2000" dirty="0">
                <a:solidFill>
                  <a:srgbClr val="0070C0"/>
                </a:solidFill>
                <a:latin typeface="Arial Rounded MT Bold" panose="020F0704030504030204" pitchFamily="34" charset="0"/>
                <a:cs typeface="Arial" panose="020B0604020202020204" pitchFamily="34" charset="0"/>
              </a:rPr>
              <a:t>Author:- K</a:t>
            </a:r>
            <a:r>
              <a:rPr lang="en-US" sz="2000" dirty="0">
                <a:solidFill>
                  <a:schemeClr val="tx1"/>
                </a:solidFill>
                <a:latin typeface="Arial Rounded MT Bold" panose="020F0704030504030204" pitchFamily="34" charset="0"/>
                <a:cs typeface="Arial" panose="020B0604020202020204" pitchFamily="34" charset="0"/>
              </a:rPr>
              <a:t>ent Beck, </a:t>
            </a:r>
            <a:r>
              <a:rPr lang="en-US" sz="2000" dirty="0">
                <a:solidFill>
                  <a:srgbClr val="0070C0"/>
                </a:solidFill>
                <a:latin typeface="Arial Rounded MT Bold" panose="020F0704030504030204" pitchFamily="34" charset="0"/>
                <a:cs typeface="Arial" panose="020B0604020202020204" pitchFamily="34" charset="0"/>
              </a:rPr>
              <a:t>M</a:t>
            </a:r>
            <a:r>
              <a:rPr lang="en-US" sz="2000" dirty="0">
                <a:solidFill>
                  <a:schemeClr val="tx1"/>
                </a:solidFill>
                <a:latin typeface="Arial Rounded MT Bold" panose="020F0704030504030204" pitchFamily="34" charset="0"/>
                <a:cs typeface="Arial" panose="020B0604020202020204" pitchFamily="34" charset="0"/>
              </a:rPr>
              <a:t>ike Beedle, </a:t>
            </a:r>
            <a:r>
              <a:rPr lang="en-US" sz="2000" dirty="0">
                <a:solidFill>
                  <a:srgbClr val="0070C0"/>
                </a:solidFill>
                <a:latin typeface="Arial Rounded MT Bold" panose="020F0704030504030204" pitchFamily="34" charset="0"/>
                <a:cs typeface="Arial" panose="020B0604020202020204" pitchFamily="34" charset="0"/>
              </a:rPr>
              <a:t>A</a:t>
            </a:r>
            <a:r>
              <a:rPr lang="en-US" sz="2000" dirty="0">
                <a:solidFill>
                  <a:schemeClr val="tx1"/>
                </a:solidFill>
                <a:latin typeface="Arial Rounded MT Bold" panose="020F0704030504030204" pitchFamily="34" charset="0"/>
                <a:cs typeface="Arial" panose="020B0604020202020204" pitchFamily="34" charset="0"/>
              </a:rPr>
              <a:t>rie Van Bennekum, </a:t>
            </a:r>
            <a:r>
              <a:rPr lang="en-US" sz="2000" dirty="0">
                <a:solidFill>
                  <a:srgbClr val="0070C0"/>
                </a:solidFill>
                <a:latin typeface="Arial Rounded MT Bold" panose="020F0704030504030204" pitchFamily="34" charset="0"/>
                <a:cs typeface="Arial" panose="020B0604020202020204" pitchFamily="34" charset="0"/>
              </a:rPr>
              <a:t>A</a:t>
            </a:r>
            <a:r>
              <a:rPr lang="en-US" sz="2000" dirty="0">
                <a:solidFill>
                  <a:schemeClr val="tx1"/>
                </a:solidFill>
                <a:latin typeface="Arial Rounded MT Bold" panose="020F0704030504030204" pitchFamily="34" charset="0"/>
                <a:cs typeface="Arial" panose="020B0604020202020204" pitchFamily="34" charset="0"/>
              </a:rPr>
              <a:t>listair Cockburn,</a:t>
            </a:r>
          </a:p>
          <a:p>
            <a:pPr marL="0" indent="0" algn="just">
              <a:lnSpc>
                <a:spcPct val="100000"/>
              </a:lnSpc>
              <a:spcBef>
                <a:spcPts val="0"/>
              </a:spcBef>
              <a:buNone/>
            </a:pPr>
            <a:r>
              <a:rPr lang="en-US" sz="2000" dirty="0">
                <a:solidFill>
                  <a:srgbClr val="0070C0"/>
                </a:solidFill>
                <a:latin typeface="Arial Rounded MT Bold" panose="020F0704030504030204" pitchFamily="34" charset="0"/>
                <a:cs typeface="Arial" panose="020B0604020202020204" pitchFamily="34" charset="0"/>
              </a:rPr>
              <a:t>W</a:t>
            </a:r>
            <a:r>
              <a:rPr lang="en-US" sz="2000" dirty="0">
                <a:solidFill>
                  <a:schemeClr val="tx1"/>
                </a:solidFill>
                <a:latin typeface="Arial Rounded MT Bold" panose="020F0704030504030204" pitchFamily="34" charset="0"/>
                <a:cs typeface="Arial" panose="020B0604020202020204" pitchFamily="34" charset="0"/>
              </a:rPr>
              <a:t>ard Cunnigham, </a:t>
            </a:r>
            <a:r>
              <a:rPr lang="en-US" sz="2000" dirty="0">
                <a:solidFill>
                  <a:srgbClr val="0070C0"/>
                </a:solidFill>
                <a:latin typeface="Arial Rounded MT Bold" panose="020F0704030504030204" pitchFamily="34" charset="0"/>
                <a:cs typeface="Arial" panose="020B0604020202020204" pitchFamily="34" charset="0"/>
              </a:rPr>
              <a:t>M</a:t>
            </a:r>
            <a:r>
              <a:rPr lang="en-US" sz="2000" dirty="0">
                <a:solidFill>
                  <a:schemeClr val="tx1"/>
                </a:solidFill>
                <a:latin typeface="Arial Rounded MT Bold" panose="020F0704030504030204" pitchFamily="34" charset="0"/>
                <a:cs typeface="Arial" panose="020B0604020202020204" pitchFamily="34" charset="0"/>
              </a:rPr>
              <a:t>artin Fowler, </a:t>
            </a:r>
            <a:r>
              <a:rPr lang="en-US" sz="2000" dirty="0">
                <a:solidFill>
                  <a:srgbClr val="0070C0"/>
                </a:solidFill>
                <a:latin typeface="Arial Rounded MT Bold" panose="020F0704030504030204" pitchFamily="34" charset="0"/>
                <a:cs typeface="Arial" panose="020B0604020202020204" pitchFamily="34" charset="0"/>
              </a:rPr>
              <a:t>J</a:t>
            </a:r>
            <a:r>
              <a:rPr lang="en-US" sz="2000" dirty="0">
                <a:solidFill>
                  <a:schemeClr val="tx1"/>
                </a:solidFill>
                <a:latin typeface="Arial Rounded MT Bold" panose="020F0704030504030204" pitchFamily="34" charset="0"/>
                <a:cs typeface="Arial" panose="020B0604020202020204" pitchFamily="34" charset="0"/>
              </a:rPr>
              <a:t>ames Greening, </a:t>
            </a:r>
            <a:r>
              <a:rPr lang="en-US" sz="2000" dirty="0">
                <a:solidFill>
                  <a:srgbClr val="0070C0"/>
                </a:solidFill>
                <a:latin typeface="Arial Rounded MT Bold" panose="020F0704030504030204" pitchFamily="34" charset="0"/>
                <a:cs typeface="Arial" panose="020B0604020202020204" pitchFamily="34" charset="0"/>
              </a:rPr>
              <a:t>J</a:t>
            </a:r>
            <a:r>
              <a:rPr lang="en-US" sz="2000" dirty="0">
                <a:solidFill>
                  <a:schemeClr val="tx1"/>
                </a:solidFill>
                <a:latin typeface="Arial Rounded MT Bold" panose="020F0704030504030204" pitchFamily="34" charset="0"/>
                <a:cs typeface="Arial" panose="020B0604020202020204" pitchFamily="34" charset="0"/>
              </a:rPr>
              <a:t>im Highsmith, </a:t>
            </a:r>
            <a:r>
              <a:rPr lang="en-US" sz="2000" dirty="0">
                <a:solidFill>
                  <a:srgbClr val="0070C0"/>
                </a:solidFill>
                <a:latin typeface="Arial Rounded MT Bold" panose="020F0704030504030204" pitchFamily="34" charset="0"/>
                <a:cs typeface="Arial" panose="020B0604020202020204" pitchFamily="34" charset="0"/>
              </a:rPr>
              <a:t>A</a:t>
            </a:r>
            <a:r>
              <a:rPr lang="en-US" sz="2000" dirty="0">
                <a:solidFill>
                  <a:schemeClr val="tx1"/>
                </a:solidFill>
                <a:latin typeface="Arial Rounded MT Bold" panose="020F0704030504030204" pitchFamily="34" charset="0"/>
                <a:cs typeface="Arial" panose="020B0604020202020204" pitchFamily="34" charset="0"/>
              </a:rPr>
              <a:t>ndrew Hunt,           </a:t>
            </a:r>
            <a:r>
              <a:rPr lang="en-US" sz="2000" dirty="0">
                <a:solidFill>
                  <a:srgbClr val="0070C0"/>
                </a:solidFill>
                <a:latin typeface="Arial Rounded MT Bold" panose="020F0704030504030204" pitchFamily="34" charset="0"/>
                <a:cs typeface="Arial" panose="020B0604020202020204" pitchFamily="34" charset="0"/>
              </a:rPr>
              <a:t>R</a:t>
            </a:r>
            <a:r>
              <a:rPr lang="en-US" sz="2000" dirty="0">
                <a:solidFill>
                  <a:schemeClr val="tx1"/>
                </a:solidFill>
                <a:latin typeface="Arial Rounded MT Bold" panose="020F0704030504030204" pitchFamily="34" charset="0"/>
                <a:cs typeface="Arial" panose="020B0604020202020204" pitchFamily="34" charset="0"/>
              </a:rPr>
              <a:t>on Jerries, </a:t>
            </a:r>
            <a:r>
              <a:rPr lang="en-US" sz="2000" dirty="0">
                <a:solidFill>
                  <a:srgbClr val="0070C0"/>
                </a:solidFill>
                <a:latin typeface="Arial Rounded MT Bold" panose="020F0704030504030204" pitchFamily="34" charset="0"/>
                <a:cs typeface="Arial" panose="020B0604020202020204" pitchFamily="34" charset="0"/>
              </a:rPr>
              <a:t>J</a:t>
            </a:r>
            <a:r>
              <a:rPr lang="en-US" sz="2000" dirty="0">
                <a:solidFill>
                  <a:schemeClr val="tx1"/>
                </a:solidFill>
                <a:latin typeface="Arial Rounded MT Bold" panose="020F0704030504030204" pitchFamily="34" charset="0"/>
                <a:cs typeface="Arial" panose="020B0604020202020204" pitchFamily="34" charset="0"/>
              </a:rPr>
              <a:t>on Kern, </a:t>
            </a:r>
            <a:r>
              <a:rPr lang="en-US" sz="2000" dirty="0">
                <a:solidFill>
                  <a:srgbClr val="0070C0"/>
                </a:solidFill>
                <a:latin typeface="Arial Rounded MT Bold" panose="020F0704030504030204" pitchFamily="34" charset="0"/>
                <a:cs typeface="Arial" panose="020B0604020202020204" pitchFamily="34" charset="0"/>
              </a:rPr>
              <a:t>B</a:t>
            </a:r>
            <a:r>
              <a:rPr lang="en-US" sz="2000" dirty="0">
                <a:solidFill>
                  <a:schemeClr val="tx1"/>
                </a:solidFill>
                <a:latin typeface="Arial Rounded MT Bold" panose="020F0704030504030204" pitchFamily="34" charset="0"/>
                <a:cs typeface="Arial" panose="020B0604020202020204" pitchFamily="34" charset="0"/>
              </a:rPr>
              <a:t>rian Marick</a:t>
            </a:r>
            <a:r>
              <a:rPr lang="en-US" sz="2000">
                <a:solidFill>
                  <a:schemeClr val="tx1"/>
                </a:solidFill>
                <a:latin typeface="Arial Rounded MT Bold" panose="020F0704030504030204" pitchFamily="34" charset="0"/>
                <a:cs typeface="Arial" panose="020B0604020202020204" pitchFamily="34" charset="0"/>
              </a:rPr>
              <a:t>, </a:t>
            </a:r>
            <a:r>
              <a:rPr lang="en-US" sz="2000">
                <a:solidFill>
                  <a:srgbClr val="0070C0"/>
                </a:solidFill>
                <a:latin typeface="Arial Rounded MT Bold" panose="020F0704030504030204" pitchFamily="34" charset="0"/>
                <a:cs typeface="Arial" panose="020B0604020202020204" pitchFamily="34" charset="0"/>
              </a:rPr>
              <a:t>R</a:t>
            </a:r>
            <a:r>
              <a:rPr lang="en-US" sz="2000">
                <a:solidFill>
                  <a:schemeClr val="tx1"/>
                </a:solidFill>
                <a:latin typeface="Arial Rounded MT Bold" panose="020F0704030504030204" pitchFamily="34" charset="0"/>
                <a:cs typeface="Arial" panose="020B0604020202020204" pitchFamily="34" charset="0"/>
              </a:rPr>
              <a:t>obert </a:t>
            </a:r>
            <a:r>
              <a:rPr lang="en-US" sz="2000" dirty="0">
                <a:solidFill>
                  <a:schemeClr val="tx1"/>
                </a:solidFill>
                <a:latin typeface="Arial Rounded MT Bold" panose="020F0704030504030204" pitchFamily="34" charset="0"/>
                <a:cs typeface="Arial" panose="020B0604020202020204" pitchFamily="34" charset="0"/>
              </a:rPr>
              <a:t>C.Martin, </a:t>
            </a:r>
            <a:r>
              <a:rPr lang="en-US" sz="2000" dirty="0">
                <a:solidFill>
                  <a:srgbClr val="0070C0"/>
                </a:solidFill>
                <a:latin typeface="Arial Rounded MT Bold" panose="020F0704030504030204" pitchFamily="34" charset="0"/>
                <a:cs typeface="Arial" panose="020B0604020202020204" pitchFamily="34" charset="0"/>
              </a:rPr>
              <a:t>S</a:t>
            </a:r>
            <a:r>
              <a:rPr lang="en-US" sz="2000" dirty="0">
                <a:solidFill>
                  <a:schemeClr val="tx1"/>
                </a:solidFill>
                <a:latin typeface="Arial Rounded MT Bold" panose="020F0704030504030204" pitchFamily="34" charset="0"/>
                <a:cs typeface="Arial" panose="020B0604020202020204" pitchFamily="34" charset="0"/>
              </a:rPr>
              <a:t>teve Mellor, </a:t>
            </a:r>
            <a:r>
              <a:rPr lang="en-US" sz="2000" dirty="0">
                <a:solidFill>
                  <a:srgbClr val="0070C0"/>
                </a:solidFill>
                <a:latin typeface="Arial Rounded MT Bold" panose="020F0704030504030204" pitchFamily="34" charset="0"/>
                <a:cs typeface="Arial" panose="020B0604020202020204" pitchFamily="34" charset="0"/>
              </a:rPr>
              <a:t>K</a:t>
            </a:r>
            <a:r>
              <a:rPr lang="en-US" sz="2000" dirty="0">
                <a:solidFill>
                  <a:schemeClr val="tx1"/>
                </a:solidFill>
                <a:latin typeface="Arial Rounded MT Bold" panose="020F0704030504030204" pitchFamily="34" charset="0"/>
                <a:cs typeface="Arial" panose="020B0604020202020204" pitchFamily="34" charset="0"/>
              </a:rPr>
              <a:t>en Schwaber,           </a:t>
            </a:r>
            <a:r>
              <a:rPr lang="en-US" sz="2000" dirty="0">
                <a:solidFill>
                  <a:srgbClr val="0070C0"/>
                </a:solidFill>
                <a:latin typeface="Arial Rounded MT Bold" panose="020F0704030504030204" pitchFamily="34" charset="0"/>
                <a:cs typeface="Arial" panose="020B0604020202020204" pitchFamily="34" charset="0"/>
              </a:rPr>
              <a:t>J</a:t>
            </a:r>
            <a:r>
              <a:rPr lang="en-US" sz="2000" dirty="0">
                <a:solidFill>
                  <a:schemeClr val="tx1"/>
                </a:solidFill>
                <a:latin typeface="Arial Rounded MT Bold" panose="020F0704030504030204" pitchFamily="34" charset="0"/>
                <a:cs typeface="Arial" panose="020B0604020202020204" pitchFamily="34" charset="0"/>
              </a:rPr>
              <a:t>eff Sutherland, </a:t>
            </a:r>
            <a:r>
              <a:rPr lang="en-US" sz="2000" dirty="0">
                <a:solidFill>
                  <a:srgbClr val="0070C0"/>
                </a:solidFill>
                <a:latin typeface="Arial Rounded MT Bold" panose="020F0704030504030204" pitchFamily="34" charset="0"/>
                <a:cs typeface="Arial" panose="020B0604020202020204" pitchFamily="34" charset="0"/>
              </a:rPr>
              <a:t>D</a:t>
            </a:r>
            <a:r>
              <a:rPr lang="en-US" sz="2000" dirty="0">
                <a:solidFill>
                  <a:schemeClr val="tx1"/>
                </a:solidFill>
                <a:latin typeface="Arial Rounded MT Bold" panose="020F0704030504030204" pitchFamily="34" charset="0"/>
                <a:cs typeface="Arial" panose="020B0604020202020204" pitchFamily="34" charset="0"/>
              </a:rPr>
              <a:t>ave Thomas</a:t>
            </a:r>
          </a:p>
        </p:txBody>
      </p:sp>
    </p:spTree>
    <p:extLst>
      <p:ext uri="{BB962C8B-B14F-4D97-AF65-F5344CB8AC3E}">
        <p14:creationId xmlns:p14="http://schemas.microsoft.com/office/powerpoint/2010/main" val="3864781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Individuals and Interactions over process &amp; tools</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r>
              <a:rPr lang="en-US" sz="2000" dirty="0">
                <a:latin typeface="Arial Rounded MT Bold" panose="020F0704030504030204" pitchFamily="34" charset="0"/>
              </a:rPr>
              <a:t>Individuals and interactions are most important </a:t>
            </a:r>
          </a:p>
          <a:p>
            <a:r>
              <a:rPr lang="en-US" sz="2000" dirty="0">
                <a:latin typeface="Arial Rounded MT Bold" panose="020F0704030504030204" pitchFamily="34" charset="0"/>
              </a:rPr>
              <a:t>Processes and tools will be needed on projects </a:t>
            </a:r>
          </a:p>
          <a:p>
            <a:r>
              <a:rPr lang="en-US" sz="2000" dirty="0">
                <a:latin typeface="Arial Rounded MT Bold" panose="020F0704030504030204" pitchFamily="34" charset="0"/>
              </a:rPr>
              <a:t>Projects are completed by people not processes and tools </a:t>
            </a:r>
          </a:p>
          <a:p>
            <a:r>
              <a:rPr lang="en-US" sz="2000" dirty="0">
                <a:latin typeface="Arial Rounded MT Bold" panose="020F0704030504030204" pitchFamily="34" charset="0"/>
              </a:rPr>
              <a:t>Agile projects are people driven </a:t>
            </a:r>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spTree>
    <p:extLst>
      <p:ext uri="{BB962C8B-B14F-4D97-AF65-F5344CB8AC3E}">
        <p14:creationId xmlns:p14="http://schemas.microsoft.com/office/powerpoint/2010/main" val="3631640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Autofit/>
          </a:bodyPr>
          <a:lstStyle/>
          <a:p>
            <a:pPr algn="ctr"/>
            <a:r>
              <a:rPr lang="en-US" sz="3600" dirty="0">
                <a:solidFill>
                  <a:schemeClr val="bg1"/>
                </a:solidFill>
                <a:latin typeface="Arial" panose="020B0604020202020204" pitchFamily="34" charset="0"/>
                <a:cs typeface="Arial" panose="020B0604020202020204" pitchFamily="34" charset="0"/>
              </a:rPr>
              <a:t>Working Software over comprehensive documentation</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r>
              <a:rPr lang="en-US" sz="2000" dirty="0">
                <a:latin typeface="Arial Rounded MT Bold" panose="020F0704030504030204" pitchFamily="34" charset="0"/>
              </a:rPr>
              <a:t>Agile project need to deliver value </a:t>
            </a:r>
          </a:p>
          <a:p>
            <a:r>
              <a:rPr lang="en-US" sz="2000" dirty="0">
                <a:latin typeface="Arial Rounded MT Bold" panose="020F0704030504030204" pitchFamily="34" charset="0"/>
              </a:rPr>
              <a:t>Value is about the purpose or business need the project aims to deliver </a:t>
            </a:r>
          </a:p>
          <a:p>
            <a:r>
              <a:rPr lang="en-US" sz="2000" dirty="0">
                <a:latin typeface="Arial Rounded MT Bold" panose="020F0704030504030204" pitchFamily="34" charset="0"/>
              </a:rPr>
              <a:t>Documentation is barely sufficient </a:t>
            </a:r>
          </a:p>
          <a:p>
            <a:r>
              <a:rPr lang="en-US" sz="2000" dirty="0">
                <a:latin typeface="Arial Rounded MT Bold" panose="020F0704030504030204" pitchFamily="34" charset="0"/>
              </a:rPr>
              <a:t>Documentation is done just in time –as the last responsible moment </a:t>
            </a:r>
          </a:p>
          <a:p>
            <a:r>
              <a:rPr lang="en-US" sz="2000" dirty="0">
                <a:latin typeface="Arial Rounded MT Bold" panose="020F0704030504030204" pitchFamily="34" charset="0"/>
              </a:rPr>
              <a:t>Documentation might also be just because </a:t>
            </a:r>
          </a:p>
          <a:p>
            <a:pPr lvl="1">
              <a:buFont typeface="Courier New" panose="02070309020205020404" pitchFamily="49" charset="0"/>
              <a:buChar char="o"/>
            </a:pPr>
            <a:r>
              <a:rPr lang="en-US" sz="2000" dirty="0">
                <a:latin typeface="Arial Rounded MT Bold" panose="020F0704030504030204" pitchFamily="34" charset="0"/>
              </a:rPr>
              <a:t>Industry requirements </a:t>
            </a:r>
          </a:p>
          <a:p>
            <a:pPr lvl="1">
              <a:buFont typeface="Courier New" panose="02070309020205020404" pitchFamily="49" charset="0"/>
              <a:buChar char="o"/>
            </a:pPr>
            <a:r>
              <a:rPr lang="en-US" sz="2000" dirty="0">
                <a:latin typeface="Arial Rounded MT Bold" panose="020F0704030504030204" pitchFamily="34" charset="0"/>
              </a:rPr>
              <a:t>Organizational requirements </a:t>
            </a:r>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spTree>
    <p:extLst>
      <p:ext uri="{BB962C8B-B14F-4D97-AF65-F5344CB8AC3E}">
        <p14:creationId xmlns:p14="http://schemas.microsoft.com/office/powerpoint/2010/main" val="3673167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Autofit/>
          </a:bodyPr>
          <a:lstStyle/>
          <a:p>
            <a:pPr algn="ctr"/>
            <a:r>
              <a:rPr lang="en-US" sz="3200" dirty="0">
                <a:solidFill>
                  <a:schemeClr val="bg1"/>
                </a:solidFill>
                <a:latin typeface="Arial" panose="020B0604020202020204" pitchFamily="34" charset="0"/>
                <a:cs typeface="Arial" panose="020B0604020202020204" pitchFamily="34" charset="0"/>
              </a:rPr>
              <a:t>Customer Collaboration over contract negotiation</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r>
              <a:rPr lang="en-US" sz="2000" dirty="0">
                <a:latin typeface="Arial Rounded MT Bold" panose="020F0704030504030204" pitchFamily="34" charset="0"/>
              </a:rPr>
              <a:t>Agile is flexible, accommodating, and willing to change </a:t>
            </a:r>
          </a:p>
          <a:p>
            <a:r>
              <a:rPr lang="en-US" sz="2000" dirty="0">
                <a:latin typeface="Arial Rounded MT Bold" panose="020F0704030504030204" pitchFamily="34" charset="0"/>
              </a:rPr>
              <a:t>Contracts are often rigid and uncooperative </a:t>
            </a:r>
          </a:p>
          <a:p>
            <a:r>
              <a:rPr lang="en-US" sz="2000" dirty="0">
                <a:latin typeface="Arial Rounded MT Bold" panose="020F0704030504030204" pitchFamily="34" charset="0"/>
              </a:rPr>
              <a:t>Agile contracts must accommodate change </a:t>
            </a:r>
          </a:p>
          <a:p>
            <a:r>
              <a:rPr lang="en-US" sz="2000" dirty="0">
                <a:latin typeface="Arial Rounded MT Bold" panose="020F0704030504030204" pitchFamily="34" charset="0"/>
              </a:rPr>
              <a:t>There’s a difference between being right and doing the right thi</a:t>
            </a:r>
            <a:r>
              <a:rPr lang="en-US" dirty="0"/>
              <a:t>ng </a:t>
            </a:r>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spTree>
    <p:extLst>
      <p:ext uri="{BB962C8B-B14F-4D97-AF65-F5344CB8AC3E}">
        <p14:creationId xmlns:p14="http://schemas.microsoft.com/office/powerpoint/2010/main" val="2514133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Responding to Change over following a plan</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pPr>
              <a:lnSpc>
                <a:spcPct val="200000"/>
              </a:lnSpc>
              <a:spcBef>
                <a:spcPts val="0"/>
              </a:spcBef>
            </a:pPr>
            <a:r>
              <a:rPr lang="en-US" sz="2000" dirty="0">
                <a:latin typeface="Arial Rounded MT Bold" panose="020F0704030504030204" pitchFamily="34" charset="0"/>
              </a:rPr>
              <a:t>Agile welcomes change </a:t>
            </a:r>
          </a:p>
          <a:p>
            <a:pPr>
              <a:lnSpc>
                <a:spcPct val="200000"/>
              </a:lnSpc>
              <a:spcBef>
                <a:spcPts val="0"/>
              </a:spcBef>
            </a:pPr>
            <a:r>
              <a:rPr lang="en-US" sz="2000" dirty="0">
                <a:latin typeface="Arial Rounded MT Bold" panose="020F0704030504030204" pitchFamily="34" charset="0"/>
              </a:rPr>
              <a:t>Predictive projects plan everything in advance </a:t>
            </a:r>
          </a:p>
          <a:p>
            <a:pPr>
              <a:lnSpc>
                <a:spcPct val="200000"/>
              </a:lnSpc>
              <a:spcBef>
                <a:spcPts val="0"/>
              </a:spcBef>
            </a:pPr>
            <a:r>
              <a:rPr lang="en-US" sz="2000" dirty="0">
                <a:latin typeface="Arial Rounded MT Bold" panose="020F0704030504030204" pitchFamily="34" charset="0"/>
              </a:rPr>
              <a:t>Agile projects have lots and lots of many changes</a:t>
            </a:r>
          </a:p>
          <a:p>
            <a:pPr>
              <a:lnSpc>
                <a:spcPct val="200000"/>
              </a:lnSpc>
              <a:spcBef>
                <a:spcPts val="0"/>
              </a:spcBef>
            </a:pPr>
            <a:r>
              <a:rPr lang="en-US" sz="2000" dirty="0">
                <a:latin typeface="Arial Rounded MT Bold" panose="020F0704030504030204" pitchFamily="34" charset="0"/>
              </a:rPr>
              <a:t>Agile projects have uncertainty up front </a:t>
            </a:r>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spTree>
    <p:extLst>
      <p:ext uri="{BB962C8B-B14F-4D97-AF65-F5344CB8AC3E}">
        <p14:creationId xmlns:p14="http://schemas.microsoft.com/office/powerpoint/2010/main" val="40675938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12 Principles behind Agile Manifesto</a:t>
            </a:r>
          </a:p>
        </p:txBody>
      </p:sp>
      <p:graphicFrame>
        <p:nvGraphicFramePr>
          <p:cNvPr id="2" name="Content Placeholder 1">
            <a:extLst>
              <a:ext uri="{FF2B5EF4-FFF2-40B4-BE49-F238E27FC236}">
                <a16:creationId xmlns:a16="http://schemas.microsoft.com/office/drawing/2014/main" id="{700B81AF-DD81-4CC2-803A-97BAF076A421}"/>
              </a:ext>
            </a:extLst>
          </p:cNvPr>
          <p:cNvGraphicFramePr>
            <a:graphicFrameLocks noGrp="1"/>
          </p:cNvGraphicFramePr>
          <p:nvPr>
            <p:ph idx="1"/>
            <p:extLst>
              <p:ext uri="{D42A27DB-BD31-4B8C-83A1-F6EECF244321}">
                <p14:modId xmlns:p14="http://schemas.microsoft.com/office/powerpoint/2010/main" val="220272255"/>
              </p:ext>
            </p:extLst>
          </p:nvPr>
        </p:nvGraphicFramePr>
        <p:xfrm>
          <a:off x="582613" y="927100"/>
          <a:ext cx="11158536" cy="5857240"/>
        </p:xfrm>
        <a:graphic>
          <a:graphicData uri="http://schemas.openxmlformats.org/drawingml/2006/table">
            <a:tbl>
              <a:tblPr firstRow="1" bandRow="1">
                <a:tableStyleId>{5C22544A-7EE6-4342-B048-85BDC9FD1C3A}</a:tableStyleId>
              </a:tblPr>
              <a:tblGrid>
                <a:gridCol w="683479">
                  <a:extLst>
                    <a:ext uri="{9D8B030D-6E8A-4147-A177-3AD203B41FA5}">
                      <a16:colId xmlns:a16="http://schemas.microsoft.com/office/drawing/2014/main" val="2108416374"/>
                    </a:ext>
                  </a:extLst>
                </a:gridCol>
                <a:gridCol w="6755545">
                  <a:extLst>
                    <a:ext uri="{9D8B030D-6E8A-4147-A177-3AD203B41FA5}">
                      <a16:colId xmlns:a16="http://schemas.microsoft.com/office/drawing/2014/main" val="471855452"/>
                    </a:ext>
                  </a:extLst>
                </a:gridCol>
                <a:gridCol w="3719512">
                  <a:extLst>
                    <a:ext uri="{9D8B030D-6E8A-4147-A177-3AD203B41FA5}">
                      <a16:colId xmlns:a16="http://schemas.microsoft.com/office/drawing/2014/main" val="2629032152"/>
                    </a:ext>
                  </a:extLst>
                </a:gridCol>
              </a:tblGrid>
              <a:tr h="370840">
                <a:tc>
                  <a:txBody>
                    <a:bodyPr/>
                    <a:lstStyle/>
                    <a:p>
                      <a:r>
                        <a:rPr lang="en-US" sz="1800" dirty="0">
                          <a:latin typeface="Arial Rounded MT Bold" panose="020F0704030504030204" pitchFamily="34" charset="0"/>
                        </a:rPr>
                        <a:t>No</a:t>
                      </a:r>
                    </a:p>
                  </a:txBody>
                  <a:tcPr/>
                </a:tc>
                <a:tc>
                  <a:txBody>
                    <a:bodyPr/>
                    <a:lstStyle/>
                    <a:p>
                      <a:r>
                        <a:rPr lang="en-US" sz="1800" dirty="0">
                          <a:latin typeface="Arial Rounded MT Bold" panose="020F0704030504030204" pitchFamily="34" charset="0"/>
                        </a:rPr>
                        <a:t>Principle</a:t>
                      </a:r>
                    </a:p>
                  </a:txBody>
                  <a:tcPr/>
                </a:tc>
                <a:tc>
                  <a:txBody>
                    <a:bodyPr/>
                    <a:lstStyle/>
                    <a:p>
                      <a:r>
                        <a:rPr lang="en-US" sz="1800" dirty="0">
                          <a:latin typeface="Arial Rounded MT Bold" panose="020F0704030504030204" pitchFamily="34" charset="0"/>
                        </a:rPr>
                        <a:t>Shortened Version</a:t>
                      </a:r>
                    </a:p>
                  </a:txBody>
                  <a:tcPr/>
                </a:tc>
                <a:extLst>
                  <a:ext uri="{0D108BD9-81ED-4DB2-BD59-A6C34878D82A}">
                    <a16:rowId xmlns:a16="http://schemas.microsoft.com/office/drawing/2014/main" val="677771142"/>
                  </a:ext>
                </a:extLst>
              </a:tr>
              <a:tr h="370840">
                <a:tc>
                  <a:txBody>
                    <a:bodyPr/>
                    <a:lstStyle/>
                    <a:p>
                      <a:r>
                        <a:rPr lang="en-US" sz="1800" dirty="0">
                          <a:latin typeface="Arial Rounded MT Bold" panose="020F0704030504030204" pitchFamily="34" charset="0"/>
                        </a:rPr>
                        <a:t>1</a:t>
                      </a:r>
                    </a:p>
                  </a:txBody>
                  <a:tcPr/>
                </a:tc>
                <a:tc>
                  <a:txBody>
                    <a:bodyPr/>
                    <a:lstStyle/>
                    <a:p>
                      <a:r>
                        <a:rPr lang="en-US" sz="1800" b="0" i="0" u="none" strike="noStrike" kern="1200" baseline="0" dirty="0">
                          <a:solidFill>
                            <a:schemeClr val="dk1"/>
                          </a:solidFill>
                          <a:latin typeface="Arial Rounded MT Bold" panose="020F0704030504030204" pitchFamily="34" charset="0"/>
                          <a:ea typeface="+mn-ea"/>
                          <a:cs typeface="+mn-cs"/>
                        </a:rPr>
                        <a:t>Our highest priority is to satisfy the customers through early and </a:t>
                      </a:r>
                    </a:p>
                    <a:p>
                      <a:r>
                        <a:rPr lang="en-US" sz="1800" b="0" i="0" u="none" strike="noStrike" kern="1200" baseline="0" dirty="0">
                          <a:solidFill>
                            <a:schemeClr val="dk1"/>
                          </a:solidFill>
                          <a:latin typeface="Arial Rounded MT Bold" panose="020F0704030504030204" pitchFamily="34" charset="0"/>
                          <a:ea typeface="+mn-ea"/>
                          <a:cs typeface="+mn-cs"/>
                        </a:rPr>
                        <a:t>continuous delivery of valuable software </a:t>
                      </a:r>
                      <a:endParaRPr lang="en-US" sz="1800" dirty="0">
                        <a:latin typeface="Arial Rounded MT Bold" panose="020F0704030504030204" pitchFamily="34" charset="0"/>
                      </a:endParaRPr>
                    </a:p>
                  </a:txBody>
                  <a:tcPr/>
                </a:tc>
                <a:tc>
                  <a:txBody>
                    <a:bodyPr/>
                    <a:lstStyle/>
                    <a:p>
                      <a:r>
                        <a:rPr lang="en-US" sz="1800" dirty="0">
                          <a:latin typeface="Arial Rounded MT Bold" panose="020F0704030504030204" pitchFamily="34" charset="0"/>
                        </a:rPr>
                        <a:t>Customer Satisfaction</a:t>
                      </a:r>
                    </a:p>
                  </a:txBody>
                  <a:tcPr/>
                </a:tc>
                <a:extLst>
                  <a:ext uri="{0D108BD9-81ED-4DB2-BD59-A6C34878D82A}">
                    <a16:rowId xmlns:a16="http://schemas.microsoft.com/office/drawing/2014/main" val="2983694308"/>
                  </a:ext>
                </a:extLst>
              </a:tr>
              <a:tr h="370840">
                <a:tc>
                  <a:txBody>
                    <a:bodyPr/>
                    <a:lstStyle/>
                    <a:p>
                      <a:r>
                        <a:rPr lang="en-US" sz="1800" dirty="0">
                          <a:latin typeface="Arial Rounded MT Bold" panose="020F0704030504030204" pitchFamily="34" charset="0"/>
                        </a:rPr>
                        <a:t>2</a:t>
                      </a:r>
                    </a:p>
                  </a:txBody>
                  <a:tcPr/>
                </a:tc>
                <a:tc>
                  <a:txBody>
                    <a:bodyPr/>
                    <a:lstStyle/>
                    <a:p>
                      <a:r>
                        <a:rPr lang="en-US" sz="1800" b="0" i="0" u="none" strike="noStrike" kern="1200" baseline="0" dirty="0">
                          <a:solidFill>
                            <a:schemeClr val="dk1"/>
                          </a:solidFill>
                          <a:latin typeface="Arial Rounded MT Bold" panose="020F0704030504030204" pitchFamily="34" charset="0"/>
                          <a:ea typeface="+mn-ea"/>
                          <a:cs typeface="+mn-cs"/>
                        </a:rPr>
                        <a:t>Welcome changing requirements, even late in development. Agile processes harness change for the customer's competitive advantage.</a:t>
                      </a:r>
                      <a:endParaRPr lang="en-US" sz="1800" dirty="0">
                        <a:latin typeface="Arial Rounded MT Bold" panose="020F0704030504030204" pitchFamily="34" charset="0"/>
                      </a:endParaRPr>
                    </a:p>
                  </a:txBody>
                  <a:tcPr/>
                </a:tc>
                <a:tc>
                  <a:txBody>
                    <a:bodyPr/>
                    <a:lstStyle/>
                    <a:p>
                      <a:r>
                        <a:rPr lang="en-US" sz="1800" dirty="0">
                          <a:latin typeface="Arial Rounded MT Bold" panose="020F0704030504030204" pitchFamily="34" charset="0"/>
                        </a:rPr>
                        <a:t>Welcome Changes</a:t>
                      </a:r>
                    </a:p>
                  </a:txBody>
                  <a:tcPr/>
                </a:tc>
                <a:extLst>
                  <a:ext uri="{0D108BD9-81ED-4DB2-BD59-A6C34878D82A}">
                    <a16:rowId xmlns:a16="http://schemas.microsoft.com/office/drawing/2014/main" val="124125099"/>
                  </a:ext>
                </a:extLst>
              </a:tr>
              <a:tr h="370840">
                <a:tc>
                  <a:txBody>
                    <a:bodyPr/>
                    <a:lstStyle/>
                    <a:p>
                      <a:r>
                        <a:rPr lang="en-US" sz="1800" dirty="0">
                          <a:latin typeface="Arial Rounded MT Bold" panose="020F0704030504030204" pitchFamily="34" charset="0"/>
                        </a:rPr>
                        <a:t>3</a:t>
                      </a:r>
                    </a:p>
                  </a:txBody>
                  <a:tcPr/>
                </a:tc>
                <a:tc>
                  <a:txBody>
                    <a:bodyPr/>
                    <a:lstStyle/>
                    <a:p>
                      <a:r>
                        <a:rPr lang="en-US" sz="1800" b="0" i="0" u="none" strike="noStrike" kern="1200" baseline="0" dirty="0">
                          <a:solidFill>
                            <a:schemeClr val="dk1"/>
                          </a:solidFill>
                          <a:latin typeface="Arial Rounded MT Bold" panose="020F0704030504030204" pitchFamily="34" charset="0"/>
                          <a:ea typeface="+mn-ea"/>
                          <a:cs typeface="+mn-cs"/>
                        </a:rPr>
                        <a:t>Deliver working software frequently, from a couple of weeks to a couple of months, with a preference to the shorter timescale.</a:t>
                      </a:r>
                      <a:endParaRPr lang="en-US" sz="1800" dirty="0">
                        <a:latin typeface="Arial Rounded MT Bold" panose="020F0704030504030204" pitchFamily="34" charset="0"/>
                      </a:endParaRPr>
                    </a:p>
                  </a:txBody>
                  <a:tcPr/>
                </a:tc>
                <a:tc>
                  <a:txBody>
                    <a:bodyPr/>
                    <a:lstStyle/>
                    <a:p>
                      <a:r>
                        <a:rPr lang="en-US" sz="1800" dirty="0">
                          <a:latin typeface="Arial Rounded MT Bold" panose="020F0704030504030204" pitchFamily="34" charset="0"/>
                        </a:rPr>
                        <a:t>Deliver Frequently</a:t>
                      </a:r>
                    </a:p>
                  </a:txBody>
                  <a:tcPr/>
                </a:tc>
                <a:extLst>
                  <a:ext uri="{0D108BD9-81ED-4DB2-BD59-A6C34878D82A}">
                    <a16:rowId xmlns:a16="http://schemas.microsoft.com/office/drawing/2014/main" val="3860390772"/>
                  </a:ext>
                </a:extLst>
              </a:tr>
              <a:tr h="370840">
                <a:tc>
                  <a:txBody>
                    <a:bodyPr/>
                    <a:lstStyle/>
                    <a:p>
                      <a:r>
                        <a:rPr lang="en-US" sz="1800" dirty="0">
                          <a:latin typeface="Arial Rounded MT Bold" panose="020F0704030504030204" pitchFamily="34" charset="0"/>
                        </a:rPr>
                        <a:t>4</a:t>
                      </a:r>
                    </a:p>
                  </a:txBody>
                  <a:tcPr/>
                </a:tc>
                <a:tc>
                  <a:txBody>
                    <a:bodyPr/>
                    <a:lstStyle/>
                    <a:p>
                      <a:r>
                        <a:rPr lang="en-US" sz="1800" b="0" i="0" u="none" strike="noStrike" kern="1200" baseline="0" dirty="0">
                          <a:solidFill>
                            <a:schemeClr val="dk1"/>
                          </a:solidFill>
                          <a:latin typeface="Arial Rounded MT Bold" panose="020F0704030504030204" pitchFamily="34" charset="0"/>
                          <a:ea typeface="+mn-ea"/>
                          <a:cs typeface="+mn-cs"/>
                        </a:rPr>
                        <a:t>Business people and developers must work together daily throughout the project.</a:t>
                      </a:r>
                      <a:endParaRPr lang="en-US" sz="1800" dirty="0">
                        <a:latin typeface="Arial Rounded MT Bold" panose="020F0704030504030204" pitchFamily="34" charset="0"/>
                      </a:endParaRPr>
                    </a:p>
                  </a:txBody>
                  <a:tcPr/>
                </a:tc>
                <a:tc>
                  <a:txBody>
                    <a:bodyPr/>
                    <a:lstStyle/>
                    <a:p>
                      <a:r>
                        <a:rPr lang="en-US" sz="1800" dirty="0">
                          <a:latin typeface="Arial Rounded MT Bold" panose="020F0704030504030204" pitchFamily="34" charset="0"/>
                        </a:rPr>
                        <a:t>Work with business</a:t>
                      </a:r>
                    </a:p>
                  </a:txBody>
                  <a:tcPr/>
                </a:tc>
                <a:extLst>
                  <a:ext uri="{0D108BD9-81ED-4DB2-BD59-A6C34878D82A}">
                    <a16:rowId xmlns:a16="http://schemas.microsoft.com/office/drawing/2014/main" val="3817423245"/>
                  </a:ext>
                </a:extLst>
              </a:tr>
              <a:tr h="370840">
                <a:tc>
                  <a:txBody>
                    <a:bodyPr/>
                    <a:lstStyle/>
                    <a:p>
                      <a:r>
                        <a:rPr lang="en-US" sz="1800" dirty="0">
                          <a:latin typeface="Arial Rounded MT Bold" panose="020F0704030504030204" pitchFamily="34" charset="0"/>
                        </a:rPr>
                        <a:t>5</a:t>
                      </a:r>
                    </a:p>
                  </a:txBody>
                  <a:tcPr/>
                </a:tc>
                <a:tc>
                  <a:txBody>
                    <a:bodyPr/>
                    <a:lstStyle/>
                    <a:p>
                      <a:r>
                        <a:rPr lang="en-US" sz="1800" b="0" i="0" u="none" strike="noStrike" kern="1200" baseline="0" dirty="0">
                          <a:solidFill>
                            <a:schemeClr val="dk1"/>
                          </a:solidFill>
                          <a:latin typeface="Arial Rounded MT Bold" panose="020F0704030504030204" pitchFamily="34" charset="0"/>
                          <a:ea typeface="+mn-ea"/>
                          <a:cs typeface="+mn-cs"/>
                        </a:rPr>
                        <a:t>Build projects around motivated individuals. Give them the environment and support they need, and trust them to get the job done</a:t>
                      </a:r>
                      <a:endParaRPr lang="en-US" sz="1800" dirty="0">
                        <a:latin typeface="Arial Rounded MT Bold" panose="020F0704030504030204" pitchFamily="34" charset="0"/>
                      </a:endParaRPr>
                    </a:p>
                  </a:txBody>
                  <a:tcPr/>
                </a:tc>
                <a:tc>
                  <a:txBody>
                    <a:bodyPr/>
                    <a:lstStyle/>
                    <a:p>
                      <a:r>
                        <a:rPr lang="en-US" sz="1800" dirty="0">
                          <a:latin typeface="Arial Rounded MT Bold" panose="020F0704030504030204" pitchFamily="34" charset="0"/>
                        </a:rPr>
                        <a:t>Motivated People</a:t>
                      </a:r>
                    </a:p>
                  </a:txBody>
                  <a:tcPr/>
                </a:tc>
                <a:extLst>
                  <a:ext uri="{0D108BD9-81ED-4DB2-BD59-A6C34878D82A}">
                    <a16:rowId xmlns:a16="http://schemas.microsoft.com/office/drawing/2014/main" val="3672344486"/>
                  </a:ext>
                </a:extLst>
              </a:tr>
              <a:tr h="370840">
                <a:tc>
                  <a:txBody>
                    <a:bodyPr/>
                    <a:lstStyle/>
                    <a:p>
                      <a:r>
                        <a:rPr lang="en-US" sz="1800" dirty="0">
                          <a:latin typeface="Arial Rounded MT Bold" panose="020F0704030504030204" pitchFamily="34" charset="0"/>
                        </a:rPr>
                        <a:t>6</a:t>
                      </a:r>
                    </a:p>
                  </a:txBody>
                  <a:tcPr/>
                </a:tc>
                <a:tc>
                  <a:txBody>
                    <a:bodyPr/>
                    <a:lstStyle/>
                    <a:p>
                      <a:r>
                        <a:rPr lang="en-US" sz="1800" b="0" i="0" u="none" strike="noStrike" kern="1200" baseline="0" dirty="0">
                          <a:solidFill>
                            <a:schemeClr val="dk1"/>
                          </a:solidFill>
                          <a:latin typeface="Arial Rounded MT Bold" panose="020F0704030504030204" pitchFamily="34" charset="0"/>
                          <a:ea typeface="+mn-ea"/>
                          <a:cs typeface="+mn-cs"/>
                        </a:rPr>
                        <a:t>The most efficient and effective method of conveying information to and within a development team is face-to-face conversation.</a:t>
                      </a:r>
                    </a:p>
                    <a:p>
                      <a:endParaRPr lang="en-US" sz="1800" dirty="0">
                        <a:latin typeface="Arial Rounded MT Bold" panose="020F0704030504030204" pitchFamily="34" charset="0"/>
                      </a:endParaRPr>
                    </a:p>
                  </a:txBody>
                  <a:tcPr/>
                </a:tc>
                <a:tc>
                  <a:txBody>
                    <a:bodyPr/>
                    <a:lstStyle/>
                    <a:p>
                      <a:r>
                        <a:rPr lang="en-US" sz="1800" dirty="0">
                          <a:latin typeface="Arial Rounded MT Bold" panose="020F0704030504030204" pitchFamily="34" charset="0"/>
                        </a:rPr>
                        <a:t>Face to Face Communication</a:t>
                      </a:r>
                    </a:p>
                  </a:txBody>
                  <a:tcPr/>
                </a:tc>
                <a:extLst>
                  <a:ext uri="{0D108BD9-81ED-4DB2-BD59-A6C34878D82A}">
                    <a16:rowId xmlns:a16="http://schemas.microsoft.com/office/drawing/2014/main" val="3282233006"/>
                  </a:ext>
                </a:extLst>
              </a:tr>
            </a:tbl>
          </a:graphicData>
        </a:graphic>
      </p:graphicFrame>
    </p:spTree>
    <p:extLst>
      <p:ext uri="{BB962C8B-B14F-4D97-AF65-F5344CB8AC3E}">
        <p14:creationId xmlns:p14="http://schemas.microsoft.com/office/powerpoint/2010/main" val="1211196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12 Principles behind Agile Manifesto</a:t>
            </a:r>
          </a:p>
        </p:txBody>
      </p:sp>
      <p:graphicFrame>
        <p:nvGraphicFramePr>
          <p:cNvPr id="2" name="Content Placeholder 1">
            <a:extLst>
              <a:ext uri="{FF2B5EF4-FFF2-40B4-BE49-F238E27FC236}">
                <a16:creationId xmlns:a16="http://schemas.microsoft.com/office/drawing/2014/main" id="{700B81AF-DD81-4CC2-803A-97BAF076A421}"/>
              </a:ext>
            </a:extLst>
          </p:cNvPr>
          <p:cNvGraphicFramePr>
            <a:graphicFrameLocks noGrp="1"/>
          </p:cNvGraphicFramePr>
          <p:nvPr>
            <p:ph idx="1"/>
            <p:extLst>
              <p:ext uri="{D42A27DB-BD31-4B8C-83A1-F6EECF244321}">
                <p14:modId xmlns:p14="http://schemas.microsoft.com/office/powerpoint/2010/main" val="3622222207"/>
              </p:ext>
            </p:extLst>
          </p:nvPr>
        </p:nvGraphicFramePr>
        <p:xfrm>
          <a:off x="582613" y="927100"/>
          <a:ext cx="11158536" cy="4490720"/>
        </p:xfrm>
        <a:graphic>
          <a:graphicData uri="http://schemas.openxmlformats.org/drawingml/2006/table">
            <a:tbl>
              <a:tblPr firstRow="1" bandRow="1">
                <a:tableStyleId>{5C22544A-7EE6-4342-B048-85BDC9FD1C3A}</a:tableStyleId>
              </a:tblPr>
              <a:tblGrid>
                <a:gridCol w="683479">
                  <a:extLst>
                    <a:ext uri="{9D8B030D-6E8A-4147-A177-3AD203B41FA5}">
                      <a16:colId xmlns:a16="http://schemas.microsoft.com/office/drawing/2014/main" val="2108416374"/>
                    </a:ext>
                  </a:extLst>
                </a:gridCol>
                <a:gridCol w="6755545">
                  <a:extLst>
                    <a:ext uri="{9D8B030D-6E8A-4147-A177-3AD203B41FA5}">
                      <a16:colId xmlns:a16="http://schemas.microsoft.com/office/drawing/2014/main" val="471855452"/>
                    </a:ext>
                  </a:extLst>
                </a:gridCol>
                <a:gridCol w="3719512">
                  <a:extLst>
                    <a:ext uri="{9D8B030D-6E8A-4147-A177-3AD203B41FA5}">
                      <a16:colId xmlns:a16="http://schemas.microsoft.com/office/drawing/2014/main" val="2629032152"/>
                    </a:ext>
                  </a:extLst>
                </a:gridCol>
              </a:tblGrid>
              <a:tr h="370840">
                <a:tc>
                  <a:txBody>
                    <a:bodyPr/>
                    <a:lstStyle/>
                    <a:p>
                      <a:r>
                        <a:rPr lang="en-US" sz="1800" dirty="0">
                          <a:latin typeface="Arial Rounded MT Bold" panose="020F0704030504030204" pitchFamily="34" charset="0"/>
                        </a:rPr>
                        <a:t>No</a:t>
                      </a:r>
                    </a:p>
                  </a:txBody>
                  <a:tcPr/>
                </a:tc>
                <a:tc>
                  <a:txBody>
                    <a:bodyPr/>
                    <a:lstStyle/>
                    <a:p>
                      <a:r>
                        <a:rPr lang="en-US" sz="1800" dirty="0">
                          <a:latin typeface="Arial Rounded MT Bold" panose="020F0704030504030204" pitchFamily="34" charset="0"/>
                        </a:rPr>
                        <a:t>Principle</a:t>
                      </a:r>
                    </a:p>
                  </a:txBody>
                  <a:tcPr/>
                </a:tc>
                <a:tc>
                  <a:txBody>
                    <a:bodyPr/>
                    <a:lstStyle/>
                    <a:p>
                      <a:r>
                        <a:rPr lang="en-US" sz="1800" dirty="0">
                          <a:latin typeface="Arial Rounded MT Bold" panose="020F0704030504030204" pitchFamily="34" charset="0"/>
                        </a:rPr>
                        <a:t>Shortened Version</a:t>
                      </a:r>
                    </a:p>
                  </a:txBody>
                  <a:tcPr/>
                </a:tc>
                <a:extLst>
                  <a:ext uri="{0D108BD9-81ED-4DB2-BD59-A6C34878D82A}">
                    <a16:rowId xmlns:a16="http://schemas.microsoft.com/office/drawing/2014/main" val="677771142"/>
                  </a:ext>
                </a:extLst>
              </a:tr>
              <a:tr h="370840">
                <a:tc>
                  <a:txBody>
                    <a:bodyPr/>
                    <a:lstStyle/>
                    <a:p>
                      <a:r>
                        <a:rPr lang="en-US" sz="1800" dirty="0">
                          <a:latin typeface="Arial Rounded MT Bold" panose="020F0704030504030204" pitchFamily="34" charset="0"/>
                        </a:rPr>
                        <a:t>7</a:t>
                      </a:r>
                    </a:p>
                  </a:txBody>
                  <a:tcPr/>
                </a:tc>
                <a:tc>
                  <a:txBody>
                    <a:bodyPr/>
                    <a:lstStyle/>
                    <a:p>
                      <a:r>
                        <a:rPr lang="en-US" sz="1800" b="0" i="0" u="none" strike="noStrike" kern="1200" baseline="0" dirty="0">
                          <a:solidFill>
                            <a:schemeClr val="dk1"/>
                          </a:solidFill>
                          <a:latin typeface="Arial Rounded MT Bold" panose="020F0704030504030204" pitchFamily="34" charset="0"/>
                          <a:ea typeface="+mn-ea"/>
                          <a:cs typeface="+mn-cs"/>
                        </a:rPr>
                        <a:t>Working software is the primary measure of progress.</a:t>
                      </a:r>
                      <a:endParaRPr lang="en-US" sz="1800" dirty="0">
                        <a:latin typeface="Arial Rounded MT Bold" panose="020F0704030504030204" pitchFamily="34" charset="0"/>
                      </a:endParaRPr>
                    </a:p>
                  </a:txBody>
                  <a:tcPr/>
                </a:tc>
                <a:tc>
                  <a:txBody>
                    <a:bodyPr/>
                    <a:lstStyle/>
                    <a:p>
                      <a:r>
                        <a:rPr lang="en-US" sz="1800" dirty="0">
                          <a:latin typeface="Arial Rounded MT Bold" panose="020F0704030504030204" pitchFamily="34" charset="0"/>
                        </a:rPr>
                        <a:t>Measure Software Done</a:t>
                      </a:r>
                    </a:p>
                  </a:txBody>
                  <a:tcPr/>
                </a:tc>
                <a:extLst>
                  <a:ext uri="{0D108BD9-81ED-4DB2-BD59-A6C34878D82A}">
                    <a16:rowId xmlns:a16="http://schemas.microsoft.com/office/drawing/2014/main" val="2983694308"/>
                  </a:ext>
                </a:extLst>
              </a:tr>
              <a:tr h="370840">
                <a:tc>
                  <a:txBody>
                    <a:bodyPr/>
                    <a:lstStyle/>
                    <a:p>
                      <a:r>
                        <a:rPr lang="en-US" sz="1800" dirty="0">
                          <a:latin typeface="Arial Rounded MT Bold" panose="020F0704030504030204" pitchFamily="34" charset="0"/>
                        </a:rPr>
                        <a:t>8</a:t>
                      </a:r>
                    </a:p>
                  </a:txBody>
                  <a:tcPr/>
                </a:tc>
                <a:tc>
                  <a:txBody>
                    <a:bodyPr/>
                    <a:lstStyle/>
                    <a:p>
                      <a:r>
                        <a:rPr lang="en-US" sz="1800" b="0" i="0" u="none" strike="noStrike" kern="1200" baseline="0" dirty="0">
                          <a:solidFill>
                            <a:schemeClr val="dk1"/>
                          </a:solidFill>
                          <a:latin typeface="Arial Rounded MT Bold" panose="020F0704030504030204" pitchFamily="34" charset="0"/>
                          <a:ea typeface="+mn-ea"/>
                          <a:cs typeface="+mn-cs"/>
                        </a:rPr>
                        <a:t>Agile processes promote sustainable development. The sponsors, developers, and users should be able to maintain a constant pace indefinitely.</a:t>
                      </a:r>
                      <a:endParaRPr lang="en-US" sz="1800" dirty="0">
                        <a:latin typeface="Arial Rounded MT Bold" panose="020F0704030504030204" pitchFamily="34" charset="0"/>
                      </a:endParaRPr>
                    </a:p>
                  </a:txBody>
                  <a:tcPr/>
                </a:tc>
                <a:tc>
                  <a:txBody>
                    <a:bodyPr/>
                    <a:lstStyle/>
                    <a:p>
                      <a:r>
                        <a:rPr lang="en-US" sz="1800" dirty="0">
                          <a:latin typeface="Arial Rounded MT Bold" panose="020F0704030504030204" pitchFamily="34" charset="0"/>
                        </a:rPr>
                        <a:t>Maintain Sustainable Pace</a:t>
                      </a:r>
                    </a:p>
                  </a:txBody>
                  <a:tcPr/>
                </a:tc>
                <a:extLst>
                  <a:ext uri="{0D108BD9-81ED-4DB2-BD59-A6C34878D82A}">
                    <a16:rowId xmlns:a16="http://schemas.microsoft.com/office/drawing/2014/main" val="124125099"/>
                  </a:ext>
                </a:extLst>
              </a:tr>
              <a:tr h="370840">
                <a:tc>
                  <a:txBody>
                    <a:bodyPr/>
                    <a:lstStyle/>
                    <a:p>
                      <a:r>
                        <a:rPr lang="en-US" sz="1800" dirty="0">
                          <a:latin typeface="Arial Rounded MT Bold" panose="020F0704030504030204" pitchFamily="34" charset="0"/>
                        </a:rPr>
                        <a:t>9</a:t>
                      </a:r>
                    </a:p>
                  </a:txBody>
                  <a:tcPr/>
                </a:tc>
                <a:tc>
                  <a:txBody>
                    <a:bodyPr/>
                    <a:lstStyle/>
                    <a:p>
                      <a:r>
                        <a:rPr lang="en-US" sz="1800" b="0" i="0" u="none" strike="noStrike" kern="1200" baseline="0" dirty="0">
                          <a:solidFill>
                            <a:schemeClr val="dk1"/>
                          </a:solidFill>
                          <a:latin typeface="Arial Rounded MT Bold" panose="020F0704030504030204" pitchFamily="34" charset="0"/>
                          <a:ea typeface="+mn-ea"/>
                          <a:cs typeface="+mn-cs"/>
                        </a:rPr>
                        <a:t>Continuous attention to technical excellence and good design enhances agility.</a:t>
                      </a:r>
                      <a:endParaRPr lang="en-US" sz="1800" dirty="0">
                        <a:latin typeface="Arial Rounded MT Bold" panose="020F0704030504030204" pitchFamily="34" charset="0"/>
                      </a:endParaRPr>
                    </a:p>
                  </a:txBody>
                  <a:tcPr/>
                </a:tc>
                <a:tc>
                  <a:txBody>
                    <a:bodyPr/>
                    <a:lstStyle/>
                    <a:p>
                      <a:r>
                        <a:rPr lang="en-US" sz="1800" dirty="0">
                          <a:latin typeface="Arial Rounded MT Bold" panose="020F0704030504030204" pitchFamily="34" charset="0"/>
                        </a:rPr>
                        <a:t>Maintain Design</a:t>
                      </a:r>
                    </a:p>
                  </a:txBody>
                  <a:tcPr/>
                </a:tc>
                <a:extLst>
                  <a:ext uri="{0D108BD9-81ED-4DB2-BD59-A6C34878D82A}">
                    <a16:rowId xmlns:a16="http://schemas.microsoft.com/office/drawing/2014/main" val="3860390772"/>
                  </a:ext>
                </a:extLst>
              </a:tr>
              <a:tr h="370840">
                <a:tc>
                  <a:txBody>
                    <a:bodyPr/>
                    <a:lstStyle/>
                    <a:p>
                      <a:r>
                        <a:rPr lang="en-US" sz="1800" dirty="0">
                          <a:latin typeface="Arial Rounded MT Bold" panose="020F0704030504030204" pitchFamily="34" charset="0"/>
                        </a:rPr>
                        <a:t>10</a:t>
                      </a:r>
                    </a:p>
                  </a:txBody>
                  <a:tcPr/>
                </a:tc>
                <a:tc>
                  <a:txBody>
                    <a:bodyPr/>
                    <a:lstStyle/>
                    <a:p>
                      <a:r>
                        <a:rPr lang="en-US" sz="1800" b="0" i="0" u="none" strike="noStrike" kern="1200" baseline="0" dirty="0">
                          <a:solidFill>
                            <a:schemeClr val="dk1"/>
                          </a:solidFill>
                          <a:latin typeface="Arial Rounded MT Bold" panose="020F0704030504030204" pitchFamily="34" charset="0"/>
                          <a:ea typeface="+mn-ea"/>
                          <a:cs typeface="+mn-cs"/>
                        </a:rPr>
                        <a:t>Simplicity –the art of maximizing the amount of work not done is essential</a:t>
                      </a:r>
                      <a:endParaRPr lang="en-US" sz="1800" dirty="0">
                        <a:latin typeface="Arial Rounded MT Bold" panose="020F0704030504030204" pitchFamily="34" charset="0"/>
                      </a:endParaRPr>
                    </a:p>
                  </a:txBody>
                  <a:tcPr/>
                </a:tc>
                <a:tc>
                  <a:txBody>
                    <a:bodyPr/>
                    <a:lstStyle/>
                    <a:p>
                      <a:r>
                        <a:rPr lang="en-US" sz="1800" dirty="0">
                          <a:latin typeface="Arial Rounded MT Bold" panose="020F0704030504030204" pitchFamily="34" charset="0"/>
                        </a:rPr>
                        <a:t>Keep it Simple</a:t>
                      </a:r>
                    </a:p>
                  </a:txBody>
                  <a:tcPr/>
                </a:tc>
                <a:extLst>
                  <a:ext uri="{0D108BD9-81ED-4DB2-BD59-A6C34878D82A}">
                    <a16:rowId xmlns:a16="http://schemas.microsoft.com/office/drawing/2014/main" val="3817423245"/>
                  </a:ext>
                </a:extLst>
              </a:tr>
              <a:tr h="370840">
                <a:tc>
                  <a:txBody>
                    <a:bodyPr/>
                    <a:lstStyle/>
                    <a:p>
                      <a:r>
                        <a:rPr lang="en-US" sz="1800" dirty="0">
                          <a:latin typeface="Arial Rounded MT Bold" panose="020F0704030504030204" pitchFamily="34" charset="0"/>
                        </a:rPr>
                        <a:t>11</a:t>
                      </a:r>
                    </a:p>
                  </a:txBody>
                  <a:tcPr/>
                </a:tc>
                <a:tc>
                  <a:txBody>
                    <a:bodyPr/>
                    <a:lstStyle/>
                    <a:p>
                      <a:r>
                        <a:rPr lang="en-US" sz="1800" b="0" i="0" u="none" strike="noStrike" kern="1200" baseline="0" dirty="0">
                          <a:solidFill>
                            <a:schemeClr val="dk1"/>
                          </a:solidFill>
                          <a:latin typeface="Arial Rounded MT Bold" panose="020F0704030504030204" pitchFamily="34" charset="0"/>
                          <a:ea typeface="+mn-ea"/>
                          <a:cs typeface="+mn-cs"/>
                        </a:rPr>
                        <a:t>The best architectures, requirements, and designs emerge from self-organizing teams.</a:t>
                      </a:r>
                      <a:endParaRPr lang="en-US" sz="1800" dirty="0">
                        <a:latin typeface="Arial Rounded MT Bold" panose="020F0704030504030204" pitchFamily="34" charset="0"/>
                      </a:endParaRPr>
                    </a:p>
                  </a:txBody>
                  <a:tcPr/>
                </a:tc>
                <a:tc>
                  <a:txBody>
                    <a:bodyPr/>
                    <a:lstStyle/>
                    <a:p>
                      <a:r>
                        <a:rPr lang="en-US" sz="1800" dirty="0">
                          <a:latin typeface="Arial Rounded MT Bold" panose="020F0704030504030204" pitchFamily="34" charset="0"/>
                        </a:rPr>
                        <a:t>Team creates Architecture</a:t>
                      </a:r>
                    </a:p>
                  </a:txBody>
                  <a:tcPr/>
                </a:tc>
                <a:extLst>
                  <a:ext uri="{0D108BD9-81ED-4DB2-BD59-A6C34878D82A}">
                    <a16:rowId xmlns:a16="http://schemas.microsoft.com/office/drawing/2014/main" val="3672344486"/>
                  </a:ext>
                </a:extLst>
              </a:tr>
              <a:tr h="370840">
                <a:tc>
                  <a:txBody>
                    <a:bodyPr/>
                    <a:lstStyle/>
                    <a:p>
                      <a:r>
                        <a:rPr lang="en-US" sz="1800" dirty="0">
                          <a:latin typeface="Arial Rounded MT Bold" panose="020F0704030504030204" pitchFamily="34" charset="0"/>
                        </a:rPr>
                        <a:t>12</a:t>
                      </a:r>
                    </a:p>
                  </a:txBody>
                  <a:tcPr/>
                </a:tc>
                <a:tc>
                  <a:txBody>
                    <a:bodyPr/>
                    <a:lstStyle/>
                    <a:p>
                      <a:r>
                        <a:rPr lang="en-US" sz="1800" b="0" i="0" u="none" strike="noStrike" kern="1200" baseline="0" dirty="0">
                          <a:solidFill>
                            <a:schemeClr val="dk1"/>
                          </a:solidFill>
                          <a:latin typeface="Arial Rounded MT Bold" panose="020F0704030504030204" pitchFamily="34" charset="0"/>
                          <a:ea typeface="+mn-ea"/>
                          <a:cs typeface="+mn-cs"/>
                        </a:rPr>
                        <a:t>At regular intervals, the team reflects on how to become more effective, then tunes and adjusts its behavior accordingly.</a:t>
                      </a:r>
                      <a:endParaRPr lang="en-US" sz="1800" dirty="0">
                        <a:latin typeface="Arial Rounded MT Bold" panose="020F0704030504030204" pitchFamily="34" charset="0"/>
                      </a:endParaRPr>
                    </a:p>
                  </a:txBody>
                  <a:tcPr/>
                </a:tc>
                <a:tc>
                  <a:txBody>
                    <a:bodyPr/>
                    <a:lstStyle/>
                    <a:p>
                      <a:r>
                        <a:rPr lang="en-US" sz="1800" dirty="0">
                          <a:latin typeface="Arial Rounded MT Bold" panose="020F0704030504030204" pitchFamily="34" charset="0"/>
                        </a:rPr>
                        <a:t>Reflect and Adjust</a:t>
                      </a:r>
                    </a:p>
                  </a:txBody>
                  <a:tcPr/>
                </a:tc>
                <a:extLst>
                  <a:ext uri="{0D108BD9-81ED-4DB2-BD59-A6C34878D82A}">
                    <a16:rowId xmlns:a16="http://schemas.microsoft.com/office/drawing/2014/main" val="3282233006"/>
                  </a:ext>
                </a:extLst>
              </a:tr>
            </a:tbl>
          </a:graphicData>
        </a:graphic>
      </p:graphicFrame>
    </p:spTree>
    <p:extLst>
      <p:ext uri="{BB962C8B-B14F-4D97-AF65-F5344CB8AC3E}">
        <p14:creationId xmlns:p14="http://schemas.microsoft.com/office/powerpoint/2010/main" val="40749873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Declaration of Interdependence</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pPr algn="just">
              <a:lnSpc>
                <a:spcPct val="150000"/>
              </a:lnSpc>
              <a:spcBef>
                <a:spcPts val="0"/>
              </a:spcBef>
            </a:pPr>
            <a:r>
              <a:rPr lang="en-US" sz="2000" dirty="0">
                <a:latin typeface="Arial Rounded MT Bold" panose="020F0704030504030204" pitchFamily="34" charset="0"/>
              </a:rPr>
              <a:t>We </a:t>
            </a:r>
            <a:r>
              <a:rPr lang="en-US" sz="2000" dirty="0">
                <a:solidFill>
                  <a:srgbClr val="0070C0"/>
                </a:solidFill>
                <a:latin typeface="Arial Rounded MT Bold" panose="020F0704030504030204" pitchFamily="34" charset="0"/>
              </a:rPr>
              <a:t>increase return on investment </a:t>
            </a:r>
            <a:r>
              <a:rPr lang="en-US" sz="2000" dirty="0">
                <a:latin typeface="Arial Rounded MT Bold" panose="020F0704030504030204" pitchFamily="34" charset="0"/>
              </a:rPr>
              <a:t>by making continuous flow of value our focus</a:t>
            </a:r>
          </a:p>
          <a:p>
            <a:pPr algn="just">
              <a:lnSpc>
                <a:spcPct val="150000"/>
              </a:lnSpc>
              <a:spcBef>
                <a:spcPts val="0"/>
              </a:spcBef>
            </a:pPr>
            <a:r>
              <a:rPr lang="en-US" sz="2000" dirty="0">
                <a:latin typeface="Arial Rounded MT Bold" panose="020F0704030504030204" pitchFamily="34" charset="0"/>
              </a:rPr>
              <a:t>We </a:t>
            </a:r>
            <a:r>
              <a:rPr lang="en-US" sz="2000" dirty="0">
                <a:solidFill>
                  <a:srgbClr val="0070C0"/>
                </a:solidFill>
                <a:latin typeface="Arial Rounded MT Bold" panose="020F0704030504030204" pitchFamily="34" charset="0"/>
              </a:rPr>
              <a:t>deliver reliable results </a:t>
            </a:r>
            <a:r>
              <a:rPr lang="en-US" sz="2000" dirty="0">
                <a:latin typeface="Arial Rounded MT Bold" panose="020F0704030504030204" pitchFamily="34" charset="0"/>
              </a:rPr>
              <a:t>by engaging customers infrequent interactions and shared ownership</a:t>
            </a:r>
          </a:p>
          <a:p>
            <a:pPr algn="just">
              <a:lnSpc>
                <a:spcPct val="150000"/>
              </a:lnSpc>
              <a:spcBef>
                <a:spcPts val="0"/>
              </a:spcBef>
            </a:pPr>
            <a:r>
              <a:rPr lang="en-US" sz="2000" dirty="0">
                <a:latin typeface="Arial Rounded MT Bold" panose="020F0704030504030204" pitchFamily="34" charset="0"/>
              </a:rPr>
              <a:t>We </a:t>
            </a:r>
            <a:r>
              <a:rPr lang="en-US" sz="2000" dirty="0">
                <a:solidFill>
                  <a:srgbClr val="0070C0"/>
                </a:solidFill>
                <a:latin typeface="Arial Rounded MT Bold" panose="020F0704030504030204" pitchFamily="34" charset="0"/>
              </a:rPr>
              <a:t>expect uncertainty </a:t>
            </a:r>
            <a:r>
              <a:rPr lang="en-US" sz="2000" dirty="0">
                <a:latin typeface="Arial Rounded MT Bold" panose="020F0704030504030204" pitchFamily="34" charset="0"/>
              </a:rPr>
              <a:t>and manage for it to iterations anticipations and adaptation</a:t>
            </a:r>
          </a:p>
          <a:p>
            <a:pPr algn="just">
              <a:lnSpc>
                <a:spcPct val="150000"/>
              </a:lnSpc>
              <a:spcBef>
                <a:spcPts val="0"/>
              </a:spcBef>
            </a:pPr>
            <a:r>
              <a:rPr lang="en-US" sz="2000" dirty="0">
                <a:latin typeface="Arial Rounded MT Bold" panose="020F0704030504030204" pitchFamily="34" charset="0"/>
              </a:rPr>
              <a:t>We </a:t>
            </a:r>
            <a:r>
              <a:rPr lang="en-US" sz="2000" dirty="0">
                <a:solidFill>
                  <a:srgbClr val="0070C0"/>
                </a:solidFill>
                <a:latin typeface="Arial Rounded MT Bold" panose="020F0704030504030204" pitchFamily="34" charset="0"/>
              </a:rPr>
              <a:t>unleash creativity and innovation </a:t>
            </a:r>
            <a:r>
              <a:rPr lang="en-US" sz="2000" dirty="0">
                <a:latin typeface="Arial Rounded MT Bold" panose="020F0704030504030204" pitchFamily="34" charset="0"/>
              </a:rPr>
              <a:t>by recognizing that individuals are the ultimate source of value and creating an environment where they can make a difference</a:t>
            </a:r>
          </a:p>
          <a:p>
            <a:pPr algn="just">
              <a:lnSpc>
                <a:spcPct val="150000"/>
              </a:lnSpc>
              <a:spcBef>
                <a:spcPts val="0"/>
              </a:spcBef>
            </a:pPr>
            <a:r>
              <a:rPr lang="en-US" sz="2000" dirty="0">
                <a:latin typeface="Arial Rounded MT Bold" panose="020F0704030504030204" pitchFamily="34" charset="0"/>
              </a:rPr>
              <a:t>We </a:t>
            </a:r>
            <a:r>
              <a:rPr lang="en-US" sz="2000" dirty="0">
                <a:solidFill>
                  <a:srgbClr val="0070C0"/>
                </a:solidFill>
                <a:latin typeface="Arial Rounded MT Bold" panose="020F0704030504030204" pitchFamily="34" charset="0"/>
              </a:rPr>
              <a:t>boost performance </a:t>
            </a:r>
            <a:r>
              <a:rPr lang="en-US" sz="2000" dirty="0">
                <a:latin typeface="Arial Rounded MT Bold" panose="020F0704030504030204" pitchFamily="34" charset="0"/>
              </a:rPr>
              <a:t>through group accountability for results and shared responsibility for team effectiveness</a:t>
            </a:r>
          </a:p>
          <a:p>
            <a:pPr algn="just">
              <a:lnSpc>
                <a:spcPct val="150000"/>
              </a:lnSpc>
              <a:spcBef>
                <a:spcPts val="0"/>
              </a:spcBef>
            </a:pPr>
            <a:r>
              <a:rPr lang="en-US" sz="2000" dirty="0">
                <a:latin typeface="Arial Rounded MT Bold" panose="020F0704030504030204" pitchFamily="34" charset="0"/>
              </a:rPr>
              <a:t>We </a:t>
            </a:r>
            <a:r>
              <a:rPr lang="en-US" sz="2000" dirty="0">
                <a:solidFill>
                  <a:srgbClr val="0070C0"/>
                </a:solidFill>
                <a:latin typeface="Arial Rounded MT Bold" panose="020F0704030504030204" pitchFamily="34" charset="0"/>
              </a:rPr>
              <a:t>improve effectiveness and reliability </a:t>
            </a:r>
            <a:r>
              <a:rPr lang="en-US" sz="2000" dirty="0">
                <a:latin typeface="Arial Rounded MT Bold" panose="020F0704030504030204" pitchFamily="34" charset="0"/>
              </a:rPr>
              <a:t>through situationally specific strategies processes and practices</a:t>
            </a:r>
          </a:p>
          <a:p>
            <a:endParaRPr lang="en-US" dirty="0"/>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spTree>
    <p:extLst>
      <p:ext uri="{BB962C8B-B14F-4D97-AF65-F5344CB8AC3E}">
        <p14:creationId xmlns:p14="http://schemas.microsoft.com/office/powerpoint/2010/main" val="581418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2B2542-A079-44FC-AC89-E00DCDDBD63C}"/>
              </a:ext>
            </a:extLst>
          </p:cNvPr>
          <p:cNvSpPr>
            <a:spLocks noGrp="1"/>
          </p:cNvSpPr>
          <p:nvPr>
            <p:ph type="title"/>
          </p:nvPr>
        </p:nvSpPr>
        <p:spPr>
          <a:solidFill>
            <a:srgbClr val="0070C0"/>
          </a:solidFill>
        </p:spPr>
        <p:txBody>
          <a:bodyPr/>
          <a:lstStyle/>
          <a:p>
            <a:pPr algn="ctr"/>
            <a:r>
              <a:rPr lang="en-US" dirty="0">
                <a:solidFill>
                  <a:schemeClr val="bg1"/>
                </a:solidFill>
              </a:rPr>
              <a:t>Agile Framework</a:t>
            </a:r>
          </a:p>
        </p:txBody>
      </p:sp>
      <p:sp>
        <p:nvSpPr>
          <p:cNvPr id="5" name="Text Placeholder 4">
            <a:extLst>
              <a:ext uri="{FF2B5EF4-FFF2-40B4-BE49-F238E27FC236}">
                <a16:creationId xmlns:a16="http://schemas.microsoft.com/office/drawing/2014/main" id="{401258A2-18A0-4D6B-A76B-B6ADAAD94C77}"/>
              </a:ext>
            </a:extLst>
          </p:cNvPr>
          <p:cNvSpPr>
            <a:spLocks noGrp="1"/>
          </p:cNvSpPr>
          <p:nvPr>
            <p:ph type="body" idx="1"/>
          </p:nvPr>
        </p:nvSpPr>
        <p:spPr>
          <a:solidFill>
            <a:srgbClr val="FFFF66"/>
          </a:solidFill>
        </p:spPr>
        <p:txBody>
          <a:bodyPr>
            <a:noAutofit/>
          </a:bodyPr>
          <a:lstStyle/>
          <a:p>
            <a:pPr algn="ctr"/>
            <a:r>
              <a:rPr lang="en-US" sz="3200" b="1" dirty="0">
                <a:solidFill>
                  <a:srgbClr val="C00000"/>
                </a:solidFill>
                <a:latin typeface="+mj-lt"/>
                <a:ea typeface="+mj-ea"/>
                <a:cs typeface="+mj-cs"/>
              </a:rPr>
              <a:t>Creating an Agile Mindset: Agile Manifesto , Principles</a:t>
            </a:r>
          </a:p>
          <a:p>
            <a:pPr algn="ctr"/>
            <a:r>
              <a:rPr lang="en-US" sz="3200" dirty="0">
                <a:solidFill>
                  <a:srgbClr val="C00000"/>
                </a:solidFill>
              </a:rPr>
              <a:t>Agile Methodologies: Scrum, XP, Lean Kanban, DSDM, Crystal, FDD,ASD,AUP,DDD,TDD </a:t>
            </a:r>
          </a:p>
        </p:txBody>
      </p:sp>
    </p:spTree>
    <p:extLst>
      <p:ext uri="{BB962C8B-B14F-4D97-AF65-F5344CB8AC3E}">
        <p14:creationId xmlns:p14="http://schemas.microsoft.com/office/powerpoint/2010/main" val="4013071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2B2542-A079-44FC-AC89-E00DCDDBD63C}"/>
              </a:ext>
            </a:extLst>
          </p:cNvPr>
          <p:cNvSpPr>
            <a:spLocks noGrp="1"/>
          </p:cNvSpPr>
          <p:nvPr>
            <p:ph type="title"/>
          </p:nvPr>
        </p:nvSpPr>
        <p:spPr>
          <a:solidFill>
            <a:srgbClr val="0070C0"/>
          </a:solidFill>
        </p:spPr>
        <p:txBody>
          <a:bodyPr/>
          <a:lstStyle/>
          <a:p>
            <a:pPr algn="ctr"/>
            <a:r>
              <a:rPr lang="en-US" dirty="0">
                <a:solidFill>
                  <a:schemeClr val="bg1"/>
                </a:solidFill>
              </a:rPr>
              <a:t>Agile Methodologies</a:t>
            </a:r>
          </a:p>
        </p:txBody>
      </p:sp>
      <p:sp>
        <p:nvSpPr>
          <p:cNvPr id="5" name="Text Placeholder 4">
            <a:extLst>
              <a:ext uri="{FF2B5EF4-FFF2-40B4-BE49-F238E27FC236}">
                <a16:creationId xmlns:a16="http://schemas.microsoft.com/office/drawing/2014/main" id="{401258A2-18A0-4D6B-A76B-B6ADAAD94C77}"/>
              </a:ext>
            </a:extLst>
          </p:cNvPr>
          <p:cNvSpPr>
            <a:spLocks noGrp="1"/>
          </p:cNvSpPr>
          <p:nvPr>
            <p:ph type="body" idx="1"/>
          </p:nvPr>
        </p:nvSpPr>
        <p:spPr>
          <a:solidFill>
            <a:srgbClr val="FFFF66"/>
          </a:solidFill>
        </p:spPr>
        <p:txBody>
          <a:bodyPr>
            <a:normAutofit lnSpcReduction="10000"/>
          </a:bodyPr>
          <a:lstStyle/>
          <a:p>
            <a:pPr algn="ctr"/>
            <a:endParaRPr lang="en-US" sz="3200" b="1" dirty="0">
              <a:solidFill>
                <a:srgbClr val="C00000"/>
              </a:solidFill>
              <a:latin typeface="+mj-lt"/>
              <a:ea typeface="+mj-ea"/>
              <a:cs typeface="+mj-cs"/>
            </a:endParaRPr>
          </a:p>
          <a:p>
            <a:pPr algn="ctr"/>
            <a:r>
              <a:rPr lang="en-US" sz="3200" b="1" dirty="0">
                <a:solidFill>
                  <a:srgbClr val="C00000"/>
                </a:solidFill>
                <a:latin typeface="+mj-lt"/>
                <a:ea typeface="+mj-ea"/>
                <a:cs typeface="+mj-cs"/>
              </a:rPr>
              <a:t>Agile Methodologies: </a:t>
            </a:r>
            <a:r>
              <a:rPr lang="en-US" sz="3200" b="1" dirty="0">
                <a:solidFill>
                  <a:srgbClr val="C00000"/>
                </a:solidFill>
              </a:rPr>
              <a:t>Scrum, </a:t>
            </a:r>
            <a:r>
              <a:rPr lang="en-US" sz="3200" b="1" dirty="0">
                <a:solidFill>
                  <a:srgbClr val="C00000"/>
                </a:solidFill>
                <a:latin typeface="+mj-lt"/>
                <a:ea typeface="+mj-ea"/>
                <a:cs typeface="+mj-cs"/>
              </a:rPr>
              <a:t>XP, Lean Kanban, </a:t>
            </a:r>
            <a:r>
              <a:rPr lang="en-US" sz="3200" b="1" dirty="0">
                <a:solidFill>
                  <a:srgbClr val="C00000"/>
                </a:solidFill>
              </a:rPr>
              <a:t>DSDM, </a:t>
            </a:r>
            <a:r>
              <a:rPr lang="en-US" sz="3200" b="1" dirty="0">
                <a:solidFill>
                  <a:srgbClr val="C00000"/>
                </a:solidFill>
                <a:latin typeface="+mj-lt"/>
                <a:ea typeface="+mj-ea"/>
                <a:cs typeface="+mj-cs"/>
              </a:rPr>
              <a:t>Crystal, FDD,ASD,AUP,DDD,TDD </a:t>
            </a:r>
          </a:p>
        </p:txBody>
      </p:sp>
    </p:spTree>
    <p:extLst>
      <p:ext uri="{BB962C8B-B14F-4D97-AF65-F5344CB8AC3E}">
        <p14:creationId xmlns:p14="http://schemas.microsoft.com/office/powerpoint/2010/main" val="3193881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Agile Methodologies</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pPr marL="0" indent="0" algn="just">
              <a:lnSpc>
                <a:spcPct val="150000"/>
              </a:lnSpc>
              <a:spcBef>
                <a:spcPts val="0"/>
              </a:spcBef>
              <a:buNone/>
            </a:pPr>
            <a:endParaRPr lang="en-US" sz="2000" dirty="0">
              <a:latin typeface="Arial Rounded MT Bold" panose="020F0704030504030204" pitchFamily="34" charset="0"/>
              <a:cs typeface="Arial" panose="020B0604020202020204" pitchFamily="34" charset="0"/>
            </a:endParaRPr>
          </a:p>
        </p:txBody>
      </p:sp>
      <p:graphicFrame>
        <p:nvGraphicFramePr>
          <p:cNvPr id="2" name="Table 1">
            <a:extLst>
              <a:ext uri="{FF2B5EF4-FFF2-40B4-BE49-F238E27FC236}">
                <a16:creationId xmlns:a16="http://schemas.microsoft.com/office/drawing/2014/main" id="{5DF2AA57-3080-4A35-B3BB-25A786C63F3F}"/>
              </a:ext>
            </a:extLst>
          </p:cNvPr>
          <p:cNvGraphicFramePr>
            <a:graphicFrameLocks noGrp="1"/>
          </p:cNvGraphicFramePr>
          <p:nvPr>
            <p:extLst>
              <p:ext uri="{D42A27DB-BD31-4B8C-83A1-F6EECF244321}">
                <p14:modId xmlns:p14="http://schemas.microsoft.com/office/powerpoint/2010/main" val="2731847152"/>
              </p:ext>
            </p:extLst>
          </p:nvPr>
        </p:nvGraphicFramePr>
        <p:xfrm>
          <a:off x="723705" y="1054060"/>
          <a:ext cx="10699261" cy="5582920"/>
        </p:xfrm>
        <a:graphic>
          <a:graphicData uri="http://schemas.openxmlformats.org/drawingml/2006/table">
            <a:tbl>
              <a:tblPr firstRow="1" bandRow="1">
                <a:tableStyleId>{5C22544A-7EE6-4342-B048-85BDC9FD1C3A}</a:tableStyleId>
              </a:tblPr>
              <a:tblGrid>
                <a:gridCol w="1949157">
                  <a:extLst>
                    <a:ext uri="{9D8B030D-6E8A-4147-A177-3AD203B41FA5}">
                      <a16:colId xmlns:a16="http://schemas.microsoft.com/office/drawing/2014/main" val="1229230145"/>
                    </a:ext>
                  </a:extLst>
                </a:gridCol>
                <a:gridCol w="8750104">
                  <a:extLst>
                    <a:ext uri="{9D8B030D-6E8A-4147-A177-3AD203B41FA5}">
                      <a16:colId xmlns:a16="http://schemas.microsoft.com/office/drawing/2014/main" val="2192425336"/>
                    </a:ext>
                  </a:extLst>
                </a:gridCol>
              </a:tblGrid>
              <a:tr h="370840">
                <a:tc>
                  <a:txBody>
                    <a:bodyPr/>
                    <a:lstStyle/>
                    <a:p>
                      <a:r>
                        <a:rPr lang="en-US" dirty="0">
                          <a:latin typeface="Arial Rounded MT Bold" panose="020F0704030504030204" pitchFamily="34" charset="0"/>
                        </a:rPr>
                        <a:t>Methodologies</a:t>
                      </a:r>
                    </a:p>
                  </a:txBody>
                  <a:tcPr/>
                </a:tc>
                <a:tc>
                  <a:txBody>
                    <a:bodyPr/>
                    <a:lstStyle/>
                    <a:p>
                      <a:r>
                        <a:rPr lang="en-US" dirty="0">
                          <a:latin typeface="Arial Rounded MT Bold" panose="020F0704030504030204" pitchFamily="34" charset="0"/>
                        </a:rPr>
                        <a:t>Information</a:t>
                      </a:r>
                    </a:p>
                  </a:txBody>
                  <a:tcPr/>
                </a:tc>
                <a:extLst>
                  <a:ext uri="{0D108BD9-81ED-4DB2-BD59-A6C34878D82A}">
                    <a16:rowId xmlns:a16="http://schemas.microsoft.com/office/drawing/2014/main" val="4179631947"/>
                  </a:ext>
                </a:extLst>
              </a:tr>
              <a:tr h="370840">
                <a:tc>
                  <a:txBody>
                    <a:bodyPr/>
                    <a:lstStyle/>
                    <a:p>
                      <a:r>
                        <a:rPr lang="en-US" b="0" dirty="0">
                          <a:latin typeface="Arial Rounded MT Bold" panose="020F0704030504030204" pitchFamily="34" charset="0"/>
                        </a:rPr>
                        <a:t>Scrum</a:t>
                      </a:r>
                    </a:p>
                  </a:txBody>
                  <a:tcPr/>
                </a:tc>
                <a:tc>
                  <a:txBody>
                    <a:bodyPr/>
                    <a:lstStyle/>
                    <a:p>
                      <a:r>
                        <a:rPr lang="en-US" b="0" dirty="0">
                          <a:latin typeface="Arial Rounded MT Bold" panose="020F0704030504030204" pitchFamily="34" charset="0"/>
                        </a:rPr>
                        <a:t>Most popular agile methods</a:t>
                      </a:r>
                    </a:p>
                    <a:p>
                      <a:r>
                        <a:rPr lang="en-US" b="0" dirty="0">
                          <a:latin typeface="Arial Rounded MT Bold" panose="020F0704030504030204" pitchFamily="34" charset="0"/>
                        </a:rPr>
                        <a:t>Strongly codified set of ceremonies, roles and artifacts</a:t>
                      </a:r>
                    </a:p>
                  </a:txBody>
                  <a:tcPr/>
                </a:tc>
                <a:extLst>
                  <a:ext uri="{0D108BD9-81ED-4DB2-BD59-A6C34878D82A}">
                    <a16:rowId xmlns:a16="http://schemas.microsoft.com/office/drawing/2014/main" val="3048647189"/>
                  </a:ext>
                </a:extLst>
              </a:tr>
              <a:tr h="370840">
                <a:tc>
                  <a:txBody>
                    <a:bodyPr/>
                    <a:lstStyle/>
                    <a:p>
                      <a:r>
                        <a:rPr lang="en-US" b="0" dirty="0">
                          <a:latin typeface="Arial Rounded MT Bold" panose="020F0704030504030204" pitchFamily="34" charset="0"/>
                        </a:rPr>
                        <a:t>XP</a:t>
                      </a:r>
                    </a:p>
                  </a:txBody>
                  <a:tcPr/>
                </a:tc>
                <a:tc>
                  <a:txBody>
                    <a:bodyPr/>
                    <a:lstStyle/>
                    <a:p>
                      <a:r>
                        <a:rPr lang="en-US" b="0" dirty="0">
                          <a:latin typeface="Arial Rounded MT Bold" panose="020F0704030504030204" pitchFamily="34" charset="0"/>
                        </a:rPr>
                        <a:t>Foremost of agile methodologies</a:t>
                      </a:r>
                    </a:p>
                    <a:p>
                      <a:r>
                        <a:rPr lang="en-US" b="0" dirty="0">
                          <a:latin typeface="Arial Rounded MT Bold" panose="020F0704030504030204" pitchFamily="34" charset="0"/>
                        </a:rPr>
                        <a:t>Strong set of technical practices</a:t>
                      </a:r>
                    </a:p>
                  </a:txBody>
                  <a:tcPr/>
                </a:tc>
                <a:extLst>
                  <a:ext uri="{0D108BD9-81ED-4DB2-BD59-A6C34878D82A}">
                    <a16:rowId xmlns:a16="http://schemas.microsoft.com/office/drawing/2014/main" val="3796323251"/>
                  </a:ext>
                </a:extLst>
              </a:tr>
              <a:tr h="370840">
                <a:tc>
                  <a:txBody>
                    <a:bodyPr/>
                    <a:lstStyle/>
                    <a:p>
                      <a:r>
                        <a:rPr lang="en-US" b="0" dirty="0">
                          <a:latin typeface="Arial Rounded MT Bold" panose="020F0704030504030204" pitchFamily="34" charset="0"/>
                        </a:rPr>
                        <a:t>Lean Kanban</a:t>
                      </a:r>
                    </a:p>
                  </a:txBody>
                  <a:tcPr/>
                </a:tc>
                <a:tc>
                  <a:txBody>
                    <a:bodyPr/>
                    <a:lstStyle/>
                    <a:p>
                      <a:r>
                        <a:rPr lang="en-US" b="0" dirty="0">
                          <a:latin typeface="Arial Rounded MT Bold" panose="020F0704030504030204" pitchFamily="34" charset="0"/>
                        </a:rPr>
                        <a:t>Lean - Set of principles evolved from manufacturing to eliminate waste</a:t>
                      </a:r>
                    </a:p>
                    <a:p>
                      <a:r>
                        <a:rPr lang="en-IN" sz="1800" kern="1200" dirty="0">
                          <a:solidFill>
                            <a:schemeClr val="dk1"/>
                          </a:solidFill>
                          <a:effectLst/>
                          <a:latin typeface="Arial Rounded MT Bold" panose="020F0704030504030204" pitchFamily="34" charset="0"/>
                          <a:ea typeface="+mn-ea"/>
                          <a:cs typeface="+mn-cs"/>
                        </a:rPr>
                        <a:t>Kanban literally means a “signboard” or “billboard” and it espouses the use of visual aids to assist and track production. </a:t>
                      </a:r>
                      <a:endParaRPr lang="en-US" b="0" dirty="0">
                        <a:latin typeface="Arial Rounded MT Bold" panose="020F07040305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Arial Rounded MT Bold" panose="020F0704030504030204" pitchFamily="34" charset="0"/>
                          <a:ea typeface="+mn-ea"/>
                          <a:cs typeface="+mn-cs"/>
                        </a:rPr>
                        <a:t>Lean Kanban integrates the use of the visualization methods as prescribed by Kanban along with the principles of Lean creating a visual incremental evolutionary process management system.</a:t>
                      </a:r>
                      <a:endParaRPr lang="en-US" b="0" dirty="0">
                        <a:latin typeface="Arial Rounded MT Bold" panose="020F0704030504030204" pitchFamily="34" charset="0"/>
                      </a:endParaRPr>
                    </a:p>
                  </a:txBody>
                  <a:tcPr/>
                </a:tc>
                <a:extLst>
                  <a:ext uri="{0D108BD9-81ED-4DB2-BD59-A6C34878D82A}">
                    <a16:rowId xmlns:a16="http://schemas.microsoft.com/office/drawing/2014/main" val="2583687032"/>
                  </a:ext>
                </a:extLst>
              </a:tr>
              <a:tr h="370840">
                <a:tc>
                  <a:txBody>
                    <a:bodyPr/>
                    <a:lstStyle/>
                    <a:p>
                      <a:r>
                        <a:rPr lang="en-US" b="0" dirty="0">
                          <a:latin typeface="Arial Rounded MT Bold" panose="020F0704030504030204" pitchFamily="34" charset="0"/>
                        </a:rPr>
                        <a:t>DSDM</a:t>
                      </a:r>
                    </a:p>
                  </a:txBody>
                  <a:tcPr/>
                </a:tc>
                <a:tc>
                  <a:txBody>
                    <a:bodyPr/>
                    <a:lstStyle/>
                    <a:p>
                      <a:r>
                        <a:rPr lang="en-US" b="0" dirty="0">
                          <a:latin typeface="Arial Rounded MT Bold" panose="020F0704030504030204" pitchFamily="34" charset="0"/>
                        </a:rPr>
                        <a:t>Offshoot of Rapid Application Development Methodology</a:t>
                      </a:r>
                    </a:p>
                    <a:p>
                      <a:r>
                        <a:rPr lang="en-US" b="0" dirty="0">
                          <a:latin typeface="Arial Rounded MT Bold" panose="020F0704030504030204" pitchFamily="34" charset="0"/>
                        </a:rPr>
                        <a:t>Cost | Quality/time fixed and requirements prioritized as per MOSCOW</a:t>
                      </a:r>
                    </a:p>
                  </a:txBody>
                  <a:tcPr/>
                </a:tc>
                <a:extLst>
                  <a:ext uri="{0D108BD9-81ED-4DB2-BD59-A6C34878D82A}">
                    <a16:rowId xmlns:a16="http://schemas.microsoft.com/office/drawing/2014/main" val="3152834772"/>
                  </a:ext>
                </a:extLst>
              </a:tr>
              <a:tr h="370840">
                <a:tc>
                  <a:txBody>
                    <a:bodyPr/>
                    <a:lstStyle/>
                    <a:p>
                      <a:r>
                        <a:rPr lang="en-US" b="0" dirty="0">
                          <a:latin typeface="Arial Rounded MT Bold" panose="020F0704030504030204" pitchFamily="34" charset="0"/>
                        </a:rPr>
                        <a:t>Crystal</a:t>
                      </a:r>
                    </a:p>
                  </a:txBody>
                  <a:tcPr/>
                </a:tc>
                <a:tc>
                  <a:txBody>
                    <a:bodyPr/>
                    <a:lstStyle/>
                    <a:p>
                      <a:r>
                        <a:rPr lang="en-US" b="0" dirty="0">
                          <a:latin typeface="Arial Rounded MT Bold" panose="020F0704030504030204" pitchFamily="34" charset="0"/>
                        </a:rPr>
                        <a:t>Principles are categorized according to criticality and size of the project.</a:t>
                      </a:r>
                    </a:p>
                    <a:p>
                      <a:r>
                        <a:rPr lang="en-US" b="0" dirty="0">
                          <a:latin typeface="Arial Rounded MT Bold" panose="020F0704030504030204" pitchFamily="34" charset="0"/>
                        </a:rPr>
                        <a:t>Critical Levels: Comfort  ( C )| Discretionary Money | Essential Money ( E ) |</a:t>
                      </a:r>
                    </a:p>
                    <a:p>
                      <a:r>
                        <a:rPr lang="en-US" b="0" dirty="0">
                          <a:latin typeface="Arial Rounded MT Bold" panose="020F0704030504030204" pitchFamily="34" charset="0"/>
                        </a:rPr>
                        <a:t>Life ( L )</a:t>
                      </a:r>
                    </a:p>
                  </a:txBody>
                  <a:tcPr/>
                </a:tc>
                <a:extLst>
                  <a:ext uri="{0D108BD9-81ED-4DB2-BD59-A6C34878D82A}">
                    <a16:rowId xmlns:a16="http://schemas.microsoft.com/office/drawing/2014/main" val="896940390"/>
                  </a:ext>
                </a:extLst>
              </a:tr>
              <a:tr h="370840">
                <a:tc>
                  <a:txBody>
                    <a:bodyPr/>
                    <a:lstStyle/>
                    <a:p>
                      <a:r>
                        <a:rPr lang="en-US" b="0" dirty="0">
                          <a:latin typeface="Arial Rounded MT Bold" panose="020F0704030504030204" pitchFamily="34" charset="0"/>
                        </a:rPr>
                        <a:t>Feature Driven Development</a:t>
                      </a:r>
                    </a:p>
                  </a:txBody>
                  <a:tcPr/>
                </a:tc>
                <a:tc>
                  <a:txBody>
                    <a:bodyPr/>
                    <a:lstStyle/>
                    <a:p>
                      <a:r>
                        <a:rPr lang="en-US" b="0" dirty="0">
                          <a:latin typeface="Arial Rounded MT Bold" panose="020F0704030504030204" pitchFamily="34" charset="0"/>
                        </a:rPr>
                        <a:t>Plan | Develop and build by feature</a:t>
                      </a:r>
                    </a:p>
                  </a:txBody>
                  <a:tcPr/>
                </a:tc>
                <a:extLst>
                  <a:ext uri="{0D108BD9-81ED-4DB2-BD59-A6C34878D82A}">
                    <a16:rowId xmlns:a16="http://schemas.microsoft.com/office/drawing/2014/main" val="3714639365"/>
                  </a:ext>
                </a:extLst>
              </a:tr>
            </a:tbl>
          </a:graphicData>
        </a:graphic>
      </p:graphicFrame>
    </p:spTree>
    <p:extLst>
      <p:ext uri="{BB962C8B-B14F-4D97-AF65-F5344CB8AC3E}">
        <p14:creationId xmlns:p14="http://schemas.microsoft.com/office/powerpoint/2010/main" val="15315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Agile Methodologies..</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pPr marL="0" indent="0" algn="just">
              <a:lnSpc>
                <a:spcPct val="150000"/>
              </a:lnSpc>
              <a:spcBef>
                <a:spcPts val="0"/>
              </a:spcBef>
              <a:buNone/>
            </a:pPr>
            <a:endParaRPr lang="en-US" sz="2000" dirty="0">
              <a:latin typeface="Arial Rounded MT Bold" panose="020F0704030504030204" pitchFamily="34" charset="0"/>
              <a:cs typeface="Arial" panose="020B0604020202020204" pitchFamily="34" charset="0"/>
            </a:endParaRPr>
          </a:p>
        </p:txBody>
      </p:sp>
      <p:graphicFrame>
        <p:nvGraphicFramePr>
          <p:cNvPr id="2" name="Table 1">
            <a:extLst>
              <a:ext uri="{FF2B5EF4-FFF2-40B4-BE49-F238E27FC236}">
                <a16:creationId xmlns:a16="http://schemas.microsoft.com/office/drawing/2014/main" id="{5DF2AA57-3080-4A35-B3BB-25A786C63F3F}"/>
              </a:ext>
            </a:extLst>
          </p:cNvPr>
          <p:cNvGraphicFramePr>
            <a:graphicFrameLocks noGrp="1"/>
          </p:cNvGraphicFramePr>
          <p:nvPr>
            <p:extLst>
              <p:ext uri="{D42A27DB-BD31-4B8C-83A1-F6EECF244321}">
                <p14:modId xmlns:p14="http://schemas.microsoft.com/office/powerpoint/2010/main" val="769888049"/>
              </p:ext>
            </p:extLst>
          </p:nvPr>
        </p:nvGraphicFramePr>
        <p:xfrm>
          <a:off x="723705" y="1054060"/>
          <a:ext cx="10699261" cy="5140960"/>
        </p:xfrm>
        <a:graphic>
          <a:graphicData uri="http://schemas.openxmlformats.org/drawingml/2006/table">
            <a:tbl>
              <a:tblPr firstRow="1" bandRow="1">
                <a:tableStyleId>{5C22544A-7EE6-4342-B048-85BDC9FD1C3A}</a:tableStyleId>
              </a:tblPr>
              <a:tblGrid>
                <a:gridCol w="1949157">
                  <a:extLst>
                    <a:ext uri="{9D8B030D-6E8A-4147-A177-3AD203B41FA5}">
                      <a16:colId xmlns:a16="http://schemas.microsoft.com/office/drawing/2014/main" val="1229230145"/>
                    </a:ext>
                  </a:extLst>
                </a:gridCol>
                <a:gridCol w="8750104">
                  <a:extLst>
                    <a:ext uri="{9D8B030D-6E8A-4147-A177-3AD203B41FA5}">
                      <a16:colId xmlns:a16="http://schemas.microsoft.com/office/drawing/2014/main" val="2192425336"/>
                    </a:ext>
                  </a:extLst>
                </a:gridCol>
              </a:tblGrid>
              <a:tr h="370840">
                <a:tc>
                  <a:txBody>
                    <a:bodyPr/>
                    <a:lstStyle/>
                    <a:p>
                      <a:r>
                        <a:rPr lang="en-US" dirty="0">
                          <a:latin typeface="Arial Rounded MT Bold" panose="020F0704030504030204" pitchFamily="34" charset="0"/>
                        </a:rPr>
                        <a:t>Methodologies</a:t>
                      </a:r>
                    </a:p>
                  </a:txBody>
                  <a:tcPr/>
                </a:tc>
                <a:tc>
                  <a:txBody>
                    <a:bodyPr/>
                    <a:lstStyle/>
                    <a:p>
                      <a:r>
                        <a:rPr lang="en-US" dirty="0">
                          <a:latin typeface="Arial Rounded MT Bold" panose="020F0704030504030204" pitchFamily="34" charset="0"/>
                        </a:rPr>
                        <a:t>Information</a:t>
                      </a:r>
                    </a:p>
                  </a:txBody>
                  <a:tcPr/>
                </a:tc>
                <a:extLst>
                  <a:ext uri="{0D108BD9-81ED-4DB2-BD59-A6C34878D82A}">
                    <a16:rowId xmlns:a16="http://schemas.microsoft.com/office/drawing/2014/main" val="4179631947"/>
                  </a:ext>
                </a:extLst>
              </a:tr>
              <a:tr h="370840">
                <a:tc>
                  <a:txBody>
                    <a:bodyPr/>
                    <a:lstStyle/>
                    <a:p>
                      <a:r>
                        <a:rPr lang="en-US" b="0" dirty="0">
                          <a:latin typeface="Arial Rounded MT Bold" panose="020F0704030504030204" pitchFamily="34" charset="0"/>
                        </a:rPr>
                        <a:t>Adaptive Software Development (ASD)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Arial Rounded MT Bold" panose="020F0704030504030204" pitchFamily="34" charset="0"/>
                          <a:ea typeface="+mn-ea"/>
                          <a:cs typeface="+mn-cs"/>
                        </a:rPr>
                        <a:t>ASD are constant adaptation of processes to the work at hand, provision of solutions to problems surfacing in large projects, and iterative, incremental development with continuous prototyping.</a:t>
                      </a:r>
                      <a:endParaRPr lang="en-US" b="0" dirty="0">
                        <a:latin typeface="Arial Rounded MT Bold" panose="020F0704030504030204" pitchFamily="34" charset="0"/>
                      </a:endParaRPr>
                    </a:p>
                  </a:txBody>
                  <a:tcPr/>
                </a:tc>
                <a:extLst>
                  <a:ext uri="{0D108BD9-81ED-4DB2-BD59-A6C34878D82A}">
                    <a16:rowId xmlns:a16="http://schemas.microsoft.com/office/drawing/2014/main" val="3048647189"/>
                  </a:ext>
                </a:extLst>
              </a:tr>
              <a:tr h="370840">
                <a:tc>
                  <a:txBody>
                    <a:bodyPr/>
                    <a:lstStyle/>
                    <a:p>
                      <a:r>
                        <a:rPr lang="en-US" b="0" dirty="0">
                          <a:latin typeface="Arial Rounded MT Bold" panose="020F0704030504030204" pitchFamily="34" charset="0"/>
                        </a:rPr>
                        <a:t>Agile Unified Process (AUP)</a:t>
                      </a:r>
                    </a:p>
                  </a:txBody>
                  <a:tcPr/>
                </a:tc>
                <a:tc>
                  <a:txBody>
                    <a:bodyPr/>
                    <a:lstStyle/>
                    <a:p>
                      <a:r>
                        <a:rPr lang="en-IN" sz="1800" kern="1200" dirty="0">
                          <a:solidFill>
                            <a:schemeClr val="dk1"/>
                          </a:solidFill>
                          <a:effectLst/>
                          <a:latin typeface="Arial Rounded MT Bold" panose="020F0704030504030204" pitchFamily="34" charset="0"/>
                          <a:ea typeface="+mn-ea"/>
                          <a:cs typeface="+mn-cs"/>
                        </a:rPr>
                        <a:t>AUP combines industry-tried-and-tested Agile techniques such as Test Driven Development (TDD), Agile Modelling, agile change management, and database refactoring, to deliver a working product of the best quality</a:t>
                      </a:r>
                      <a:endParaRPr lang="en-US" b="0" dirty="0">
                        <a:latin typeface="Arial Rounded MT Bold" panose="020F0704030504030204" pitchFamily="34" charset="0"/>
                      </a:endParaRPr>
                    </a:p>
                  </a:txBody>
                  <a:tcPr/>
                </a:tc>
                <a:extLst>
                  <a:ext uri="{0D108BD9-81ED-4DB2-BD59-A6C34878D82A}">
                    <a16:rowId xmlns:a16="http://schemas.microsoft.com/office/drawing/2014/main" val="3796323251"/>
                  </a:ext>
                </a:extLst>
              </a:tr>
              <a:tr h="370840">
                <a:tc>
                  <a:txBody>
                    <a:bodyPr/>
                    <a:lstStyle/>
                    <a:p>
                      <a:r>
                        <a:rPr lang="en-US" b="0" dirty="0">
                          <a:latin typeface="Arial Rounded MT Bold" panose="020F0704030504030204" pitchFamily="34" charset="0"/>
                        </a:rPr>
                        <a:t>Domain-Driven Design (DDD)</a:t>
                      </a:r>
                    </a:p>
                  </a:txBody>
                  <a:tcPr/>
                </a:tc>
                <a:tc>
                  <a:txBody>
                    <a:bodyPr/>
                    <a:lstStyle/>
                    <a:p>
                      <a:r>
                        <a:rPr lang="en-IN" sz="1800" kern="1200" dirty="0">
                          <a:solidFill>
                            <a:schemeClr val="dk1"/>
                          </a:solidFill>
                          <a:effectLst/>
                          <a:latin typeface="Arial Rounded MT Bold" panose="020F0704030504030204" pitchFamily="34" charset="0"/>
                          <a:ea typeface="+mn-ea"/>
                          <a:cs typeface="+mn-cs"/>
                        </a:rPr>
                        <a:t>Domain-driven design is an Agile development approach meant for handling complex designs with implementation linked to an evolving model.</a:t>
                      </a:r>
                      <a:endParaRPr lang="en-US" b="0" dirty="0">
                        <a:latin typeface="Arial Rounded MT Bold" panose="020F0704030504030204" pitchFamily="34" charset="0"/>
                      </a:endParaRPr>
                    </a:p>
                  </a:txBody>
                  <a:tcPr/>
                </a:tc>
                <a:extLst>
                  <a:ext uri="{0D108BD9-81ED-4DB2-BD59-A6C34878D82A}">
                    <a16:rowId xmlns:a16="http://schemas.microsoft.com/office/drawing/2014/main" val="2583687032"/>
                  </a:ext>
                </a:extLst>
              </a:tr>
              <a:tr h="370840">
                <a:tc>
                  <a:txBody>
                    <a:bodyPr/>
                    <a:lstStyle/>
                    <a:p>
                      <a:r>
                        <a:rPr lang="en-US" b="0" dirty="0">
                          <a:latin typeface="Arial Rounded MT Bold" panose="020F0704030504030204" pitchFamily="34" charset="0"/>
                        </a:rPr>
                        <a:t>Test Driven  Development</a:t>
                      </a:r>
                    </a:p>
                  </a:txBody>
                  <a:tcPr/>
                </a:tc>
                <a:tc>
                  <a:txBody>
                    <a:bodyPr/>
                    <a:lstStyle/>
                    <a:p>
                      <a:r>
                        <a:rPr lang="en-IN" sz="1800" kern="1200" dirty="0">
                          <a:solidFill>
                            <a:schemeClr val="dk1"/>
                          </a:solidFill>
                          <a:effectLst/>
                          <a:latin typeface="Arial Rounded MT Bold" panose="020F0704030504030204" pitchFamily="34" charset="0"/>
                          <a:ea typeface="+mn-ea"/>
                          <a:cs typeface="+mn-cs"/>
                        </a:rPr>
                        <a:t>Test Driven Development is a software development method that involves writing automated test code first and developing the least amount of code necessary to pass that test later.</a:t>
                      </a:r>
                      <a:endParaRPr lang="en-US" b="0" dirty="0">
                        <a:latin typeface="Arial Rounded MT Bold" panose="020F0704030504030204" pitchFamily="34" charset="0"/>
                      </a:endParaRPr>
                    </a:p>
                  </a:txBody>
                  <a:tcPr/>
                </a:tc>
                <a:extLst>
                  <a:ext uri="{0D108BD9-81ED-4DB2-BD59-A6C34878D82A}">
                    <a16:rowId xmlns:a16="http://schemas.microsoft.com/office/drawing/2014/main" val="3152834772"/>
                  </a:ext>
                </a:extLst>
              </a:tr>
              <a:tr h="370840">
                <a:tc>
                  <a:txBody>
                    <a:bodyPr/>
                    <a:lstStyle/>
                    <a:p>
                      <a:endParaRPr lang="en-US" b="0" dirty="0">
                        <a:latin typeface="Arial Rounded MT Bold" panose="020F0704030504030204" pitchFamily="34" charset="0"/>
                      </a:endParaRPr>
                    </a:p>
                  </a:txBody>
                  <a:tcPr/>
                </a:tc>
                <a:tc>
                  <a:txBody>
                    <a:bodyPr/>
                    <a:lstStyle/>
                    <a:p>
                      <a:endParaRPr lang="en-US" b="0" dirty="0">
                        <a:latin typeface="Arial Rounded MT Bold" panose="020F0704030504030204" pitchFamily="34" charset="0"/>
                      </a:endParaRPr>
                    </a:p>
                  </a:txBody>
                  <a:tcPr/>
                </a:tc>
                <a:extLst>
                  <a:ext uri="{0D108BD9-81ED-4DB2-BD59-A6C34878D82A}">
                    <a16:rowId xmlns:a16="http://schemas.microsoft.com/office/drawing/2014/main" val="896940390"/>
                  </a:ext>
                </a:extLst>
              </a:tr>
              <a:tr h="370840">
                <a:tc>
                  <a:txBody>
                    <a:bodyPr/>
                    <a:lstStyle/>
                    <a:p>
                      <a:endParaRPr lang="en-US" b="0" dirty="0">
                        <a:latin typeface="Arial Rounded MT Bold" panose="020F0704030504030204" pitchFamily="34" charset="0"/>
                      </a:endParaRPr>
                    </a:p>
                  </a:txBody>
                  <a:tcPr/>
                </a:tc>
                <a:tc>
                  <a:txBody>
                    <a:bodyPr/>
                    <a:lstStyle/>
                    <a:p>
                      <a:endParaRPr lang="en-US" b="0" dirty="0">
                        <a:latin typeface="Arial Rounded MT Bold" panose="020F0704030504030204" pitchFamily="34" charset="0"/>
                      </a:endParaRPr>
                    </a:p>
                  </a:txBody>
                  <a:tcPr/>
                </a:tc>
                <a:extLst>
                  <a:ext uri="{0D108BD9-81ED-4DB2-BD59-A6C34878D82A}">
                    <a16:rowId xmlns:a16="http://schemas.microsoft.com/office/drawing/2014/main" val="3714639365"/>
                  </a:ext>
                </a:extLst>
              </a:tr>
              <a:tr h="370840">
                <a:tc>
                  <a:txBody>
                    <a:bodyPr/>
                    <a:lstStyle/>
                    <a:p>
                      <a:endParaRPr lang="en-US" b="0" dirty="0">
                        <a:latin typeface="Arial Rounded MT Bold" panose="020F0704030504030204" pitchFamily="34" charset="0"/>
                      </a:endParaRPr>
                    </a:p>
                  </a:txBody>
                  <a:tcPr/>
                </a:tc>
                <a:tc>
                  <a:txBody>
                    <a:bodyPr/>
                    <a:lstStyle/>
                    <a:p>
                      <a:endParaRPr lang="en-US" b="0" dirty="0">
                        <a:latin typeface="Arial Rounded MT Bold" panose="020F0704030504030204" pitchFamily="34" charset="0"/>
                      </a:endParaRPr>
                    </a:p>
                  </a:txBody>
                  <a:tcPr/>
                </a:tc>
                <a:extLst>
                  <a:ext uri="{0D108BD9-81ED-4DB2-BD59-A6C34878D82A}">
                    <a16:rowId xmlns:a16="http://schemas.microsoft.com/office/drawing/2014/main" val="777658272"/>
                  </a:ext>
                </a:extLst>
              </a:tr>
            </a:tbl>
          </a:graphicData>
        </a:graphic>
      </p:graphicFrame>
    </p:spTree>
    <p:extLst>
      <p:ext uri="{BB962C8B-B14F-4D97-AF65-F5344CB8AC3E}">
        <p14:creationId xmlns:p14="http://schemas.microsoft.com/office/powerpoint/2010/main" val="41336866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2B2542-A079-44FC-AC89-E00DCDDBD63C}"/>
              </a:ext>
            </a:extLst>
          </p:cNvPr>
          <p:cNvSpPr>
            <a:spLocks noGrp="1"/>
          </p:cNvSpPr>
          <p:nvPr>
            <p:ph type="title"/>
          </p:nvPr>
        </p:nvSpPr>
        <p:spPr>
          <a:solidFill>
            <a:srgbClr val="0070C0"/>
          </a:solidFill>
        </p:spPr>
        <p:txBody>
          <a:bodyPr/>
          <a:lstStyle/>
          <a:p>
            <a:pPr algn="ctr"/>
            <a:r>
              <a:rPr lang="en-US" dirty="0">
                <a:solidFill>
                  <a:schemeClr val="bg1"/>
                </a:solidFill>
              </a:rPr>
              <a:t>Scrum</a:t>
            </a:r>
          </a:p>
        </p:txBody>
      </p:sp>
      <p:sp>
        <p:nvSpPr>
          <p:cNvPr id="5" name="Text Placeholder 4">
            <a:extLst>
              <a:ext uri="{FF2B5EF4-FFF2-40B4-BE49-F238E27FC236}">
                <a16:creationId xmlns:a16="http://schemas.microsoft.com/office/drawing/2014/main" id="{401258A2-18A0-4D6B-A76B-B6ADAAD94C77}"/>
              </a:ext>
            </a:extLst>
          </p:cNvPr>
          <p:cNvSpPr>
            <a:spLocks noGrp="1"/>
          </p:cNvSpPr>
          <p:nvPr>
            <p:ph type="body" idx="1"/>
          </p:nvPr>
        </p:nvSpPr>
        <p:spPr>
          <a:xfrm>
            <a:off x="831850" y="4589463"/>
            <a:ext cx="10515600" cy="1500187"/>
          </a:xfrm>
          <a:solidFill>
            <a:srgbClr val="FFFF66"/>
          </a:solidFill>
        </p:spPr>
        <p:txBody>
          <a:bodyPr>
            <a:normAutofit/>
          </a:bodyPr>
          <a:lstStyle/>
          <a:p>
            <a:pPr algn="ctr"/>
            <a:endParaRPr lang="en-US" sz="2000" dirty="0">
              <a:solidFill>
                <a:srgbClr val="C00000"/>
              </a:solidFill>
              <a:latin typeface="+mj-lt"/>
              <a:ea typeface="+mj-ea"/>
              <a:cs typeface="+mj-cs"/>
            </a:endParaRPr>
          </a:p>
          <a:p>
            <a:pPr algn="ctr"/>
            <a:r>
              <a:rPr lang="en-US" sz="3200" b="1" dirty="0">
                <a:solidFill>
                  <a:srgbClr val="C00000"/>
                </a:solidFill>
                <a:latin typeface="+mj-lt"/>
                <a:ea typeface="+mj-ea"/>
                <a:cs typeface="+mj-cs"/>
              </a:rPr>
              <a:t>Scrum Intro | Roles | Ceremonies |Artifacts </a:t>
            </a:r>
          </a:p>
        </p:txBody>
      </p:sp>
      <p:sp>
        <p:nvSpPr>
          <p:cNvPr id="2" name="Rectangle 2">
            <a:extLst>
              <a:ext uri="{FF2B5EF4-FFF2-40B4-BE49-F238E27FC236}">
                <a16:creationId xmlns:a16="http://schemas.microsoft.com/office/drawing/2014/main" id="{D9E451A1-0AED-47FD-9812-80E1D3FCD0D6}"/>
              </a:ext>
            </a:extLst>
          </p:cNvPr>
          <p:cNvSpPr>
            <a:spLocks noChangeArrowheads="1"/>
          </p:cNvSpPr>
          <p:nvPr/>
        </p:nvSpPr>
        <p:spPr bwMode="auto">
          <a:xfrm>
            <a:off x="2391507" y="211015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 name="Table 7">
            <a:extLst>
              <a:ext uri="{FF2B5EF4-FFF2-40B4-BE49-F238E27FC236}">
                <a16:creationId xmlns:a16="http://schemas.microsoft.com/office/drawing/2014/main" id="{4F812D62-323F-49FB-A5F4-B38746E0F9D7}"/>
              </a:ext>
            </a:extLst>
          </p:cNvPr>
          <p:cNvGraphicFramePr>
            <a:graphicFrameLocks noGrp="1"/>
          </p:cNvGraphicFramePr>
          <p:nvPr>
            <p:extLst>
              <p:ext uri="{D42A27DB-BD31-4B8C-83A1-F6EECF244321}">
                <p14:modId xmlns:p14="http://schemas.microsoft.com/office/powerpoint/2010/main" val="4226537236"/>
              </p:ext>
            </p:extLst>
          </p:nvPr>
        </p:nvGraphicFramePr>
        <p:xfrm>
          <a:off x="7208548" y="1810872"/>
          <a:ext cx="3994464" cy="2254691"/>
        </p:xfrm>
        <a:graphic>
          <a:graphicData uri="http://schemas.openxmlformats.org/drawingml/2006/table">
            <a:tbl>
              <a:tblPr firstRow="1" firstCol="1" bandRow="1">
                <a:tableStyleId>{5C22544A-7EE6-4342-B048-85BDC9FD1C3A}</a:tableStyleId>
              </a:tblPr>
              <a:tblGrid>
                <a:gridCol w="1249244">
                  <a:extLst>
                    <a:ext uri="{9D8B030D-6E8A-4147-A177-3AD203B41FA5}">
                      <a16:colId xmlns:a16="http://schemas.microsoft.com/office/drawing/2014/main" val="1394739760"/>
                    </a:ext>
                  </a:extLst>
                </a:gridCol>
                <a:gridCol w="1159093">
                  <a:extLst>
                    <a:ext uri="{9D8B030D-6E8A-4147-A177-3AD203B41FA5}">
                      <a16:colId xmlns:a16="http://schemas.microsoft.com/office/drawing/2014/main" val="1996509891"/>
                    </a:ext>
                  </a:extLst>
                </a:gridCol>
                <a:gridCol w="1586127">
                  <a:extLst>
                    <a:ext uri="{9D8B030D-6E8A-4147-A177-3AD203B41FA5}">
                      <a16:colId xmlns:a16="http://schemas.microsoft.com/office/drawing/2014/main" val="3463579172"/>
                    </a:ext>
                  </a:extLst>
                </a:gridCol>
              </a:tblGrid>
              <a:tr h="2254691">
                <a:tc>
                  <a:txBody>
                    <a:bodyPr/>
                    <a:lstStyle/>
                    <a:p>
                      <a:pPr marL="0" marR="0" algn="ctr">
                        <a:lnSpc>
                          <a:spcPct val="107000"/>
                        </a:lnSpc>
                        <a:spcBef>
                          <a:spcPts val="0"/>
                        </a:spcBef>
                        <a:spcAft>
                          <a:spcPts val="0"/>
                        </a:spcAft>
                        <a:tabLst>
                          <a:tab pos="2865755" algn="ctr"/>
                          <a:tab pos="3639820" algn="l"/>
                        </a:tabLst>
                      </a:pPr>
                      <a:endParaRPr lang="en-IN" sz="1100" dirty="0">
                        <a:effectLst/>
                      </a:endParaRPr>
                    </a:p>
                    <a:p>
                      <a:pPr marL="0" marR="0" algn="ctr">
                        <a:lnSpc>
                          <a:spcPct val="107000"/>
                        </a:lnSpc>
                        <a:spcBef>
                          <a:spcPts val="0"/>
                        </a:spcBef>
                        <a:spcAft>
                          <a:spcPts val="0"/>
                        </a:spcAft>
                        <a:tabLst>
                          <a:tab pos="2865755" algn="ctr"/>
                          <a:tab pos="3639820" algn="l"/>
                        </a:tabLst>
                      </a:pPr>
                      <a:endParaRPr lang="en-IN" sz="1400" dirty="0">
                        <a:effectLst/>
                      </a:endParaRPr>
                    </a:p>
                    <a:p>
                      <a:pPr marL="0" marR="0" algn="ctr">
                        <a:lnSpc>
                          <a:spcPct val="107000"/>
                        </a:lnSpc>
                        <a:spcBef>
                          <a:spcPts val="0"/>
                        </a:spcBef>
                        <a:spcAft>
                          <a:spcPts val="0"/>
                        </a:spcAft>
                        <a:tabLst>
                          <a:tab pos="2865755" algn="ctr"/>
                          <a:tab pos="3639820" algn="l"/>
                        </a:tabLst>
                      </a:pPr>
                      <a:endParaRPr lang="en-IN" sz="1400" dirty="0">
                        <a:effectLst/>
                      </a:endParaRPr>
                    </a:p>
                    <a:p>
                      <a:pPr marL="0" marR="0" algn="ctr">
                        <a:lnSpc>
                          <a:spcPct val="107000"/>
                        </a:lnSpc>
                        <a:spcBef>
                          <a:spcPts val="0"/>
                        </a:spcBef>
                        <a:spcAft>
                          <a:spcPts val="0"/>
                        </a:spcAft>
                        <a:tabLst>
                          <a:tab pos="2865755" algn="ctr"/>
                          <a:tab pos="3639820" algn="l"/>
                        </a:tabLst>
                      </a:pPr>
                      <a:endParaRPr lang="en-IN" sz="1400" dirty="0">
                        <a:effectLst/>
                      </a:endParaRPr>
                    </a:p>
                    <a:p>
                      <a:pPr marL="0" marR="0" algn="ctr">
                        <a:lnSpc>
                          <a:spcPct val="107000"/>
                        </a:lnSpc>
                        <a:spcBef>
                          <a:spcPts val="0"/>
                        </a:spcBef>
                        <a:spcAft>
                          <a:spcPts val="0"/>
                        </a:spcAft>
                        <a:tabLst>
                          <a:tab pos="2865755" algn="ctr"/>
                          <a:tab pos="3639820" algn="l"/>
                        </a:tabLst>
                      </a:pPr>
                      <a:endParaRPr lang="en-IN" sz="1400" dirty="0">
                        <a:effectLst/>
                      </a:endParaRPr>
                    </a:p>
                    <a:p>
                      <a:pPr marL="0" marR="0" algn="ctr">
                        <a:lnSpc>
                          <a:spcPct val="107000"/>
                        </a:lnSpc>
                        <a:spcBef>
                          <a:spcPts val="0"/>
                        </a:spcBef>
                        <a:spcAft>
                          <a:spcPts val="0"/>
                        </a:spcAft>
                        <a:tabLst>
                          <a:tab pos="2865755" algn="ctr"/>
                          <a:tab pos="3639820" algn="l"/>
                        </a:tabLst>
                      </a:pPr>
                      <a:endParaRPr lang="en-IN" sz="1400" dirty="0">
                        <a:effectLst/>
                      </a:endParaRPr>
                    </a:p>
                    <a:p>
                      <a:pPr marL="0" marR="0" algn="ctr">
                        <a:lnSpc>
                          <a:spcPct val="107000"/>
                        </a:lnSpc>
                        <a:spcBef>
                          <a:spcPts val="0"/>
                        </a:spcBef>
                        <a:spcAft>
                          <a:spcPts val="0"/>
                        </a:spcAft>
                        <a:tabLst>
                          <a:tab pos="2865755" algn="ctr"/>
                          <a:tab pos="3639820" algn="l"/>
                        </a:tabLst>
                      </a:pPr>
                      <a:r>
                        <a:rPr lang="en-IN" sz="1400" dirty="0">
                          <a:effectLst/>
                        </a:rPr>
                        <a:t>Mike</a:t>
                      </a:r>
                      <a:endParaRPr lang="en-US" sz="1100" dirty="0">
                        <a:effectLst/>
                      </a:endParaRPr>
                    </a:p>
                    <a:p>
                      <a:pPr marL="0" marR="0" algn="ctr">
                        <a:lnSpc>
                          <a:spcPct val="107000"/>
                        </a:lnSpc>
                        <a:spcBef>
                          <a:spcPts val="0"/>
                        </a:spcBef>
                        <a:spcAft>
                          <a:spcPts val="0"/>
                        </a:spcAft>
                        <a:tabLst>
                          <a:tab pos="2865755" algn="ctr"/>
                          <a:tab pos="3639820" algn="l"/>
                        </a:tabLst>
                      </a:pPr>
                      <a:r>
                        <a:rPr lang="en-IN" sz="1400" dirty="0">
                          <a:effectLst/>
                        </a:rPr>
                        <a:t>Cohn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2865755" algn="ctr"/>
                          <a:tab pos="3639820" algn="l"/>
                        </a:tabLst>
                      </a:pPr>
                      <a:endParaRPr lang="en-IN" sz="1100" dirty="0">
                        <a:effectLst/>
                      </a:endParaRPr>
                    </a:p>
                    <a:p>
                      <a:pPr marL="0" marR="0" algn="ctr">
                        <a:lnSpc>
                          <a:spcPct val="107000"/>
                        </a:lnSpc>
                        <a:spcBef>
                          <a:spcPts val="0"/>
                        </a:spcBef>
                        <a:spcAft>
                          <a:spcPts val="0"/>
                        </a:spcAft>
                        <a:tabLst>
                          <a:tab pos="2865755" algn="ctr"/>
                          <a:tab pos="3639820" algn="l"/>
                        </a:tabLst>
                      </a:pPr>
                      <a:endParaRPr lang="en-IN" sz="1400" dirty="0">
                        <a:effectLst/>
                      </a:endParaRPr>
                    </a:p>
                    <a:p>
                      <a:pPr marL="0" marR="0" algn="ctr">
                        <a:lnSpc>
                          <a:spcPct val="107000"/>
                        </a:lnSpc>
                        <a:spcBef>
                          <a:spcPts val="0"/>
                        </a:spcBef>
                        <a:spcAft>
                          <a:spcPts val="0"/>
                        </a:spcAft>
                        <a:tabLst>
                          <a:tab pos="2865755" algn="ctr"/>
                          <a:tab pos="3639820" algn="l"/>
                        </a:tabLst>
                      </a:pPr>
                      <a:endParaRPr lang="en-IN" sz="1400" dirty="0">
                        <a:effectLst/>
                      </a:endParaRPr>
                    </a:p>
                    <a:p>
                      <a:pPr marL="0" marR="0" algn="ctr">
                        <a:lnSpc>
                          <a:spcPct val="107000"/>
                        </a:lnSpc>
                        <a:spcBef>
                          <a:spcPts val="0"/>
                        </a:spcBef>
                        <a:spcAft>
                          <a:spcPts val="0"/>
                        </a:spcAft>
                        <a:tabLst>
                          <a:tab pos="2865755" algn="ctr"/>
                          <a:tab pos="3639820" algn="l"/>
                        </a:tabLst>
                      </a:pPr>
                      <a:endParaRPr lang="en-IN" sz="1400" dirty="0">
                        <a:effectLst/>
                      </a:endParaRPr>
                    </a:p>
                    <a:p>
                      <a:pPr marL="0" marR="0" algn="ctr">
                        <a:lnSpc>
                          <a:spcPct val="107000"/>
                        </a:lnSpc>
                        <a:spcBef>
                          <a:spcPts val="0"/>
                        </a:spcBef>
                        <a:spcAft>
                          <a:spcPts val="0"/>
                        </a:spcAft>
                        <a:tabLst>
                          <a:tab pos="2865755" algn="ctr"/>
                          <a:tab pos="3639820" algn="l"/>
                        </a:tabLst>
                      </a:pPr>
                      <a:endParaRPr lang="en-IN" sz="1400" dirty="0">
                        <a:effectLst/>
                      </a:endParaRPr>
                    </a:p>
                    <a:p>
                      <a:pPr marL="0" marR="0" algn="ctr">
                        <a:lnSpc>
                          <a:spcPct val="107000"/>
                        </a:lnSpc>
                        <a:spcBef>
                          <a:spcPts val="0"/>
                        </a:spcBef>
                        <a:spcAft>
                          <a:spcPts val="0"/>
                        </a:spcAft>
                        <a:tabLst>
                          <a:tab pos="2865755" algn="ctr"/>
                          <a:tab pos="3639820" algn="l"/>
                        </a:tabLst>
                      </a:pPr>
                      <a:endParaRPr lang="en-IN" sz="1400" dirty="0">
                        <a:effectLst/>
                      </a:endParaRPr>
                    </a:p>
                    <a:p>
                      <a:pPr marL="0" marR="0" algn="ctr">
                        <a:lnSpc>
                          <a:spcPct val="107000"/>
                        </a:lnSpc>
                        <a:spcBef>
                          <a:spcPts val="0"/>
                        </a:spcBef>
                        <a:spcAft>
                          <a:spcPts val="0"/>
                        </a:spcAft>
                        <a:tabLst>
                          <a:tab pos="2865755" algn="ctr"/>
                          <a:tab pos="3639820" algn="l"/>
                        </a:tabLst>
                      </a:pPr>
                      <a:r>
                        <a:rPr lang="en-IN" sz="1400" dirty="0">
                          <a:effectLst/>
                        </a:rPr>
                        <a:t>Nanda Lankalapalli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2865755" algn="ctr"/>
                          <a:tab pos="3639820" algn="l"/>
                        </a:tabLst>
                      </a:pPr>
                      <a:endParaRPr lang="en-IN" sz="1100" dirty="0">
                        <a:effectLst/>
                      </a:endParaRPr>
                    </a:p>
                    <a:p>
                      <a:pPr marL="0" marR="0" algn="ctr">
                        <a:lnSpc>
                          <a:spcPct val="107000"/>
                        </a:lnSpc>
                        <a:spcBef>
                          <a:spcPts val="0"/>
                        </a:spcBef>
                        <a:spcAft>
                          <a:spcPts val="0"/>
                        </a:spcAft>
                        <a:tabLst>
                          <a:tab pos="2865755" algn="ctr"/>
                          <a:tab pos="3639820" algn="l"/>
                        </a:tabLst>
                      </a:pPr>
                      <a:endParaRPr lang="en-IN" sz="1400" dirty="0">
                        <a:effectLst/>
                      </a:endParaRPr>
                    </a:p>
                    <a:p>
                      <a:pPr marL="0" marR="0" algn="ctr">
                        <a:lnSpc>
                          <a:spcPct val="107000"/>
                        </a:lnSpc>
                        <a:spcBef>
                          <a:spcPts val="0"/>
                        </a:spcBef>
                        <a:spcAft>
                          <a:spcPts val="0"/>
                        </a:spcAft>
                        <a:tabLst>
                          <a:tab pos="2865755" algn="ctr"/>
                          <a:tab pos="3639820" algn="l"/>
                        </a:tabLst>
                      </a:pPr>
                      <a:endParaRPr lang="en-IN" sz="1400" dirty="0">
                        <a:effectLst/>
                      </a:endParaRPr>
                    </a:p>
                    <a:p>
                      <a:pPr marL="0" marR="0" algn="ctr">
                        <a:lnSpc>
                          <a:spcPct val="107000"/>
                        </a:lnSpc>
                        <a:spcBef>
                          <a:spcPts val="0"/>
                        </a:spcBef>
                        <a:spcAft>
                          <a:spcPts val="0"/>
                        </a:spcAft>
                        <a:tabLst>
                          <a:tab pos="2865755" algn="ctr"/>
                          <a:tab pos="3639820" algn="l"/>
                        </a:tabLst>
                      </a:pPr>
                      <a:endParaRPr lang="en-IN" sz="1400" dirty="0">
                        <a:effectLst/>
                      </a:endParaRPr>
                    </a:p>
                    <a:p>
                      <a:pPr marL="0" marR="0" algn="ctr">
                        <a:lnSpc>
                          <a:spcPct val="107000"/>
                        </a:lnSpc>
                        <a:spcBef>
                          <a:spcPts val="0"/>
                        </a:spcBef>
                        <a:spcAft>
                          <a:spcPts val="0"/>
                        </a:spcAft>
                        <a:tabLst>
                          <a:tab pos="2865755" algn="ctr"/>
                          <a:tab pos="3639820" algn="l"/>
                        </a:tabLst>
                      </a:pPr>
                      <a:endParaRPr lang="en-IN" sz="1400" dirty="0">
                        <a:effectLst/>
                      </a:endParaRPr>
                    </a:p>
                    <a:p>
                      <a:pPr marL="0" marR="0" algn="ctr">
                        <a:lnSpc>
                          <a:spcPct val="107000"/>
                        </a:lnSpc>
                        <a:spcBef>
                          <a:spcPts val="0"/>
                        </a:spcBef>
                        <a:spcAft>
                          <a:spcPts val="0"/>
                        </a:spcAft>
                        <a:tabLst>
                          <a:tab pos="2865755" algn="ctr"/>
                          <a:tab pos="3639820" algn="l"/>
                        </a:tabLst>
                      </a:pPr>
                      <a:endParaRPr lang="en-IN" sz="1400" dirty="0">
                        <a:effectLst/>
                      </a:endParaRPr>
                    </a:p>
                    <a:p>
                      <a:pPr marL="0" marR="0" algn="ctr">
                        <a:lnSpc>
                          <a:spcPct val="107000"/>
                        </a:lnSpc>
                        <a:spcBef>
                          <a:spcPts val="0"/>
                        </a:spcBef>
                        <a:spcAft>
                          <a:spcPts val="0"/>
                        </a:spcAft>
                        <a:tabLst>
                          <a:tab pos="2865755" algn="ctr"/>
                          <a:tab pos="3639820" algn="l"/>
                        </a:tabLst>
                      </a:pPr>
                      <a:r>
                        <a:rPr lang="en-IN" sz="1400" dirty="0">
                          <a:effectLst/>
                        </a:rPr>
                        <a:t>SRIRAM Balasubramanian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79438737"/>
                  </a:ext>
                </a:extLst>
              </a:tr>
            </a:tbl>
          </a:graphicData>
        </a:graphic>
      </p:graphicFrame>
      <p:graphicFrame>
        <p:nvGraphicFramePr>
          <p:cNvPr id="9" name="Object 8">
            <a:extLst>
              <a:ext uri="{FF2B5EF4-FFF2-40B4-BE49-F238E27FC236}">
                <a16:creationId xmlns:a16="http://schemas.microsoft.com/office/drawing/2014/main" id="{1358A2A2-5157-48B2-8A17-777182AAB41B}"/>
              </a:ext>
            </a:extLst>
          </p:cNvPr>
          <p:cNvGraphicFramePr>
            <a:graphicFrameLocks noChangeAspect="1"/>
          </p:cNvGraphicFramePr>
          <p:nvPr>
            <p:extLst>
              <p:ext uri="{D42A27DB-BD31-4B8C-83A1-F6EECF244321}">
                <p14:modId xmlns:p14="http://schemas.microsoft.com/office/powerpoint/2010/main" val="4095965735"/>
              </p:ext>
            </p:extLst>
          </p:nvPr>
        </p:nvGraphicFramePr>
        <p:xfrm>
          <a:off x="7386007" y="2037249"/>
          <a:ext cx="1000481" cy="876300"/>
        </p:xfrm>
        <a:graphic>
          <a:graphicData uri="http://schemas.openxmlformats.org/presentationml/2006/ole">
            <mc:AlternateContent xmlns:mc="http://schemas.openxmlformats.org/markup-compatibility/2006">
              <mc:Choice xmlns:v="urn:schemas-microsoft-com:vml" Requires="v">
                <p:oleObj spid="_x0000_s2753" name="Bitmap Image" r:id="rId3" imgW="1390844" imgH="1390844" progId="Paint.Picture">
                  <p:embed/>
                </p:oleObj>
              </mc:Choice>
              <mc:Fallback>
                <p:oleObj name="Bitmap Image" r:id="rId3" imgW="1390844" imgH="1390844" progId="Paint.Picture">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6007" y="2037249"/>
                        <a:ext cx="1000481" cy="876300"/>
                      </a:xfrm>
                      <a:prstGeom prst="rect">
                        <a:avLst/>
                      </a:prstGeom>
                      <a:noFill/>
                    </p:spPr>
                  </p:pic>
                </p:oleObj>
              </mc:Fallback>
            </mc:AlternateContent>
          </a:graphicData>
        </a:graphic>
      </p:graphicFrame>
      <p:graphicFrame>
        <p:nvGraphicFramePr>
          <p:cNvPr id="10" name="Object 9">
            <a:extLst>
              <a:ext uri="{FF2B5EF4-FFF2-40B4-BE49-F238E27FC236}">
                <a16:creationId xmlns:a16="http://schemas.microsoft.com/office/drawing/2014/main" id="{B03C089E-651F-45FD-B32D-33EB13643842}"/>
              </a:ext>
            </a:extLst>
          </p:cNvPr>
          <p:cNvGraphicFramePr>
            <a:graphicFrameLocks noChangeAspect="1"/>
          </p:cNvGraphicFramePr>
          <p:nvPr>
            <p:extLst>
              <p:ext uri="{D42A27DB-BD31-4B8C-83A1-F6EECF244321}">
                <p14:modId xmlns:p14="http://schemas.microsoft.com/office/powerpoint/2010/main" val="3453661029"/>
              </p:ext>
            </p:extLst>
          </p:nvPr>
        </p:nvGraphicFramePr>
        <p:xfrm>
          <a:off x="8487507" y="2046774"/>
          <a:ext cx="1065729" cy="866775"/>
        </p:xfrm>
        <a:graphic>
          <a:graphicData uri="http://schemas.openxmlformats.org/presentationml/2006/ole">
            <mc:AlternateContent xmlns:mc="http://schemas.openxmlformats.org/markup-compatibility/2006">
              <mc:Choice xmlns:v="urn:schemas-microsoft-com:vml" Requires="v">
                <p:oleObj spid="_x0000_s2754" name="Bitmap Image" r:id="rId5" imgW="1409897" imgH="1905266" progId="Paint.Picture">
                  <p:embed/>
                </p:oleObj>
              </mc:Choice>
              <mc:Fallback>
                <p:oleObj name="Bitmap Image" r:id="rId5" imgW="1409897" imgH="1905266" progId="Paint.Picture">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87507" y="2046774"/>
                        <a:ext cx="1065729" cy="866775"/>
                      </a:xfrm>
                      <a:prstGeom prst="rect">
                        <a:avLst/>
                      </a:prstGeom>
                      <a:noFill/>
                    </p:spPr>
                  </p:pic>
                </p:oleObj>
              </mc:Fallback>
            </mc:AlternateContent>
          </a:graphicData>
        </a:graphic>
      </p:graphicFrame>
      <p:graphicFrame>
        <p:nvGraphicFramePr>
          <p:cNvPr id="11" name="Object 10">
            <a:extLst>
              <a:ext uri="{FF2B5EF4-FFF2-40B4-BE49-F238E27FC236}">
                <a16:creationId xmlns:a16="http://schemas.microsoft.com/office/drawing/2014/main" id="{B84C3D93-A593-46A2-B8A4-6E06D36E383E}"/>
              </a:ext>
            </a:extLst>
          </p:cNvPr>
          <p:cNvGraphicFramePr>
            <a:graphicFrameLocks noChangeAspect="1"/>
          </p:cNvGraphicFramePr>
          <p:nvPr>
            <p:extLst>
              <p:ext uri="{D42A27DB-BD31-4B8C-83A1-F6EECF244321}">
                <p14:modId xmlns:p14="http://schemas.microsoft.com/office/powerpoint/2010/main" val="3874509378"/>
              </p:ext>
            </p:extLst>
          </p:nvPr>
        </p:nvGraphicFramePr>
        <p:xfrm>
          <a:off x="9785425" y="2037249"/>
          <a:ext cx="978731" cy="857250"/>
        </p:xfrm>
        <a:graphic>
          <a:graphicData uri="http://schemas.openxmlformats.org/presentationml/2006/ole">
            <mc:AlternateContent xmlns:mc="http://schemas.openxmlformats.org/markup-compatibility/2006">
              <mc:Choice xmlns:v="urn:schemas-microsoft-com:vml" Requires="v">
                <p:oleObj spid="_x0000_s2755" name="Bitmap Image" r:id="rId7" imgW="857143" imgH="857143" progId="Paint.Picture">
                  <p:embed/>
                </p:oleObj>
              </mc:Choice>
              <mc:Fallback>
                <p:oleObj name="Bitmap Image" r:id="rId7" imgW="857143" imgH="857143" progId="Paint.Picture">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85425" y="2037249"/>
                        <a:ext cx="978731" cy="857250"/>
                      </a:xfrm>
                      <a:prstGeom prst="rect">
                        <a:avLst/>
                      </a:prstGeom>
                      <a:noFill/>
                    </p:spPr>
                  </p:pic>
                </p:oleObj>
              </mc:Fallback>
            </mc:AlternateContent>
          </a:graphicData>
        </a:graphic>
      </p:graphicFrame>
      <p:graphicFrame>
        <p:nvGraphicFramePr>
          <p:cNvPr id="12" name="Table 11">
            <a:extLst>
              <a:ext uri="{FF2B5EF4-FFF2-40B4-BE49-F238E27FC236}">
                <a16:creationId xmlns:a16="http://schemas.microsoft.com/office/drawing/2014/main" id="{DB4E90F0-94D7-4E9D-BF48-82C64D8580D6}"/>
              </a:ext>
            </a:extLst>
          </p:cNvPr>
          <p:cNvGraphicFramePr>
            <a:graphicFrameLocks noGrp="1"/>
          </p:cNvGraphicFramePr>
          <p:nvPr>
            <p:extLst>
              <p:ext uri="{D42A27DB-BD31-4B8C-83A1-F6EECF244321}">
                <p14:modId xmlns:p14="http://schemas.microsoft.com/office/powerpoint/2010/main" val="2777809410"/>
              </p:ext>
            </p:extLst>
          </p:nvPr>
        </p:nvGraphicFramePr>
        <p:xfrm>
          <a:off x="1036967" y="1786747"/>
          <a:ext cx="3648075" cy="2254691"/>
        </p:xfrm>
        <a:graphic>
          <a:graphicData uri="http://schemas.openxmlformats.org/drawingml/2006/table">
            <a:tbl>
              <a:tblPr firstRow="1" firstCol="1" bandRow="1">
                <a:tableStyleId>{5C22544A-7EE6-4342-B048-85BDC9FD1C3A}</a:tableStyleId>
              </a:tblPr>
              <a:tblGrid>
                <a:gridCol w="1767205">
                  <a:extLst>
                    <a:ext uri="{9D8B030D-6E8A-4147-A177-3AD203B41FA5}">
                      <a16:colId xmlns:a16="http://schemas.microsoft.com/office/drawing/2014/main" val="2285165243"/>
                    </a:ext>
                  </a:extLst>
                </a:gridCol>
                <a:gridCol w="1880870">
                  <a:extLst>
                    <a:ext uri="{9D8B030D-6E8A-4147-A177-3AD203B41FA5}">
                      <a16:colId xmlns:a16="http://schemas.microsoft.com/office/drawing/2014/main" val="3742198678"/>
                    </a:ext>
                  </a:extLst>
                </a:gridCol>
              </a:tblGrid>
              <a:tr h="2254691">
                <a:tc>
                  <a:txBody>
                    <a:bodyPr/>
                    <a:lstStyle/>
                    <a:p>
                      <a:pPr marL="0" marR="0" algn="ctr">
                        <a:lnSpc>
                          <a:spcPct val="107000"/>
                        </a:lnSpc>
                        <a:spcBef>
                          <a:spcPts val="0"/>
                        </a:spcBef>
                        <a:spcAft>
                          <a:spcPts val="0"/>
                        </a:spcAft>
                      </a:pPr>
                      <a:endParaRPr lang="en-IN" sz="1100" dirty="0">
                        <a:effectLst/>
                      </a:endParaRPr>
                    </a:p>
                    <a:p>
                      <a:pPr marL="0" marR="0" algn="ctr">
                        <a:lnSpc>
                          <a:spcPct val="107000"/>
                        </a:lnSpc>
                        <a:spcBef>
                          <a:spcPts val="0"/>
                        </a:spcBef>
                        <a:spcAft>
                          <a:spcPts val="0"/>
                        </a:spcAft>
                      </a:pPr>
                      <a:endParaRPr lang="en-IN" sz="1400" dirty="0">
                        <a:effectLst/>
                      </a:endParaRPr>
                    </a:p>
                    <a:p>
                      <a:pPr marL="0" marR="0" algn="ctr">
                        <a:lnSpc>
                          <a:spcPct val="107000"/>
                        </a:lnSpc>
                        <a:spcBef>
                          <a:spcPts val="0"/>
                        </a:spcBef>
                        <a:spcAft>
                          <a:spcPts val="0"/>
                        </a:spcAft>
                      </a:pPr>
                      <a:endParaRPr lang="en-IN" sz="1400" dirty="0">
                        <a:effectLst/>
                      </a:endParaRPr>
                    </a:p>
                    <a:p>
                      <a:pPr marL="0" marR="0" algn="ctr">
                        <a:lnSpc>
                          <a:spcPct val="107000"/>
                        </a:lnSpc>
                        <a:spcBef>
                          <a:spcPts val="0"/>
                        </a:spcBef>
                        <a:spcAft>
                          <a:spcPts val="0"/>
                        </a:spcAft>
                      </a:pPr>
                      <a:endParaRPr lang="en-IN" sz="1400" dirty="0">
                        <a:effectLst/>
                      </a:endParaRPr>
                    </a:p>
                    <a:p>
                      <a:pPr marL="0" marR="0" algn="ctr">
                        <a:lnSpc>
                          <a:spcPct val="107000"/>
                        </a:lnSpc>
                        <a:spcBef>
                          <a:spcPts val="0"/>
                        </a:spcBef>
                        <a:spcAft>
                          <a:spcPts val="0"/>
                        </a:spcAft>
                      </a:pPr>
                      <a:endParaRPr lang="en-IN" sz="1400" dirty="0">
                        <a:effectLst/>
                      </a:endParaRPr>
                    </a:p>
                    <a:p>
                      <a:pPr marL="0" marR="0" algn="ctr">
                        <a:lnSpc>
                          <a:spcPct val="107000"/>
                        </a:lnSpc>
                        <a:spcBef>
                          <a:spcPts val="0"/>
                        </a:spcBef>
                        <a:spcAft>
                          <a:spcPts val="0"/>
                        </a:spcAft>
                      </a:pPr>
                      <a:endParaRPr lang="en-IN" sz="1400" dirty="0">
                        <a:effectLst/>
                      </a:endParaRPr>
                    </a:p>
                    <a:p>
                      <a:pPr marL="0" marR="0" algn="ctr">
                        <a:lnSpc>
                          <a:spcPct val="107000"/>
                        </a:lnSpc>
                        <a:spcBef>
                          <a:spcPts val="0"/>
                        </a:spcBef>
                        <a:spcAft>
                          <a:spcPts val="0"/>
                        </a:spcAft>
                      </a:pPr>
                      <a:endParaRPr lang="en-IN" sz="1400" dirty="0">
                        <a:effectLst/>
                      </a:endParaRPr>
                    </a:p>
                    <a:p>
                      <a:pPr marL="0" marR="0" algn="ctr">
                        <a:lnSpc>
                          <a:spcPct val="107000"/>
                        </a:lnSpc>
                        <a:spcBef>
                          <a:spcPts val="0"/>
                        </a:spcBef>
                        <a:spcAft>
                          <a:spcPts val="0"/>
                        </a:spcAft>
                      </a:pPr>
                      <a:endParaRPr lang="en-IN" sz="1400" dirty="0">
                        <a:effectLst/>
                      </a:endParaRPr>
                    </a:p>
                    <a:p>
                      <a:pPr marL="0" marR="0" algn="ctr">
                        <a:lnSpc>
                          <a:spcPct val="107000"/>
                        </a:lnSpc>
                        <a:spcBef>
                          <a:spcPts val="0"/>
                        </a:spcBef>
                        <a:spcAft>
                          <a:spcPts val="0"/>
                        </a:spcAft>
                      </a:pPr>
                      <a:endParaRPr lang="en-IN" sz="1400" dirty="0">
                        <a:effectLst/>
                      </a:endParaRPr>
                    </a:p>
                    <a:p>
                      <a:pPr marL="0" marR="0" algn="ctr">
                        <a:lnSpc>
                          <a:spcPct val="107000"/>
                        </a:lnSpc>
                        <a:spcBef>
                          <a:spcPts val="0"/>
                        </a:spcBef>
                        <a:spcAft>
                          <a:spcPts val="0"/>
                        </a:spcAft>
                      </a:pPr>
                      <a:r>
                        <a:rPr lang="en-IN" sz="1400" dirty="0">
                          <a:effectLst/>
                        </a:rPr>
                        <a:t>Jeff  Sutherland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endParaRPr lang="en-IN" sz="1100" dirty="0">
                        <a:effectLst/>
                      </a:endParaRPr>
                    </a:p>
                    <a:p>
                      <a:pPr marL="0" marR="0" algn="ctr">
                        <a:lnSpc>
                          <a:spcPct val="107000"/>
                        </a:lnSpc>
                        <a:spcBef>
                          <a:spcPts val="0"/>
                        </a:spcBef>
                        <a:spcAft>
                          <a:spcPts val="0"/>
                        </a:spcAft>
                      </a:pPr>
                      <a:endParaRPr lang="en-IN" sz="1400" dirty="0">
                        <a:effectLst/>
                      </a:endParaRPr>
                    </a:p>
                    <a:p>
                      <a:pPr marL="0" marR="0" algn="ctr">
                        <a:lnSpc>
                          <a:spcPct val="107000"/>
                        </a:lnSpc>
                        <a:spcBef>
                          <a:spcPts val="0"/>
                        </a:spcBef>
                        <a:spcAft>
                          <a:spcPts val="0"/>
                        </a:spcAft>
                      </a:pPr>
                      <a:endParaRPr lang="en-IN" sz="1400" dirty="0">
                        <a:effectLst/>
                      </a:endParaRPr>
                    </a:p>
                    <a:p>
                      <a:pPr marL="0" marR="0" algn="ctr">
                        <a:lnSpc>
                          <a:spcPct val="107000"/>
                        </a:lnSpc>
                        <a:spcBef>
                          <a:spcPts val="0"/>
                        </a:spcBef>
                        <a:spcAft>
                          <a:spcPts val="0"/>
                        </a:spcAft>
                      </a:pPr>
                      <a:endParaRPr lang="en-IN" sz="1400" dirty="0">
                        <a:effectLst/>
                      </a:endParaRPr>
                    </a:p>
                    <a:p>
                      <a:pPr marL="0" marR="0" algn="ctr">
                        <a:lnSpc>
                          <a:spcPct val="107000"/>
                        </a:lnSpc>
                        <a:spcBef>
                          <a:spcPts val="0"/>
                        </a:spcBef>
                        <a:spcAft>
                          <a:spcPts val="0"/>
                        </a:spcAft>
                      </a:pPr>
                      <a:endParaRPr lang="en-IN" sz="1400" dirty="0">
                        <a:effectLst/>
                      </a:endParaRPr>
                    </a:p>
                    <a:p>
                      <a:pPr marL="0" marR="0" algn="ctr">
                        <a:lnSpc>
                          <a:spcPct val="107000"/>
                        </a:lnSpc>
                        <a:spcBef>
                          <a:spcPts val="0"/>
                        </a:spcBef>
                        <a:spcAft>
                          <a:spcPts val="0"/>
                        </a:spcAft>
                      </a:pPr>
                      <a:endParaRPr lang="en-IN" sz="1400" dirty="0">
                        <a:effectLst/>
                      </a:endParaRPr>
                    </a:p>
                    <a:p>
                      <a:pPr marL="0" marR="0" algn="ctr">
                        <a:lnSpc>
                          <a:spcPct val="107000"/>
                        </a:lnSpc>
                        <a:spcBef>
                          <a:spcPts val="0"/>
                        </a:spcBef>
                        <a:spcAft>
                          <a:spcPts val="0"/>
                        </a:spcAft>
                      </a:pPr>
                      <a:endParaRPr lang="en-IN" sz="1400" dirty="0">
                        <a:effectLst/>
                      </a:endParaRPr>
                    </a:p>
                    <a:p>
                      <a:pPr marL="0" marR="0" algn="ctr">
                        <a:lnSpc>
                          <a:spcPct val="107000"/>
                        </a:lnSpc>
                        <a:spcBef>
                          <a:spcPts val="0"/>
                        </a:spcBef>
                        <a:spcAft>
                          <a:spcPts val="0"/>
                        </a:spcAft>
                      </a:pPr>
                      <a:endParaRPr lang="en-IN" sz="1400" dirty="0">
                        <a:effectLst/>
                      </a:endParaRPr>
                    </a:p>
                    <a:p>
                      <a:pPr marL="0" marR="0" algn="ctr">
                        <a:lnSpc>
                          <a:spcPct val="107000"/>
                        </a:lnSpc>
                        <a:spcBef>
                          <a:spcPts val="0"/>
                        </a:spcBef>
                        <a:spcAft>
                          <a:spcPts val="0"/>
                        </a:spcAft>
                      </a:pPr>
                      <a:endParaRPr lang="en-IN" sz="1400" dirty="0">
                        <a:effectLst/>
                      </a:endParaRPr>
                    </a:p>
                    <a:p>
                      <a:pPr marL="0" marR="0" algn="ctr">
                        <a:lnSpc>
                          <a:spcPct val="107000"/>
                        </a:lnSpc>
                        <a:spcBef>
                          <a:spcPts val="0"/>
                        </a:spcBef>
                        <a:spcAft>
                          <a:spcPts val="0"/>
                        </a:spcAft>
                      </a:pPr>
                      <a:r>
                        <a:rPr lang="en-IN" sz="1400" dirty="0">
                          <a:effectLst/>
                        </a:rPr>
                        <a:t>Ken Schwaber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97228700"/>
                  </a:ext>
                </a:extLst>
              </a:tr>
            </a:tbl>
          </a:graphicData>
        </a:graphic>
      </p:graphicFrame>
      <p:pic>
        <p:nvPicPr>
          <p:cNvPr id="2055" name="Picture 1">
            <a:extLst>
              <a:ext uri="{FF2B5EF4-FFF2-40B4-BE49-F238E27FC236}">
                <a16:creationId xmlns:a16="http://schemas.microsoft.com/office/drawing/2014/main" id="{EFF64AF0-3910-444A-AAB9-8D8AB295198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71548" y="1938253"/>
            <a:ext cx="1428750" cy="1905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Object 12">
            <a:extLst>
              <a:ext uri="{FF2B5EF4-FFF2-40B4-BE49-F238E27FC236}">
                <a16:creationId xmlns:a16="http://schemas.microsoft.com/office/drawing/2014/main" id="{A62E37EF-59DD-4987-B8BB-2DDD0A1A1E08}"/>
              </a:ext>
            </a:extLst>
          </p:cNvPr>
          <p:cNvGraphicFramePr>
            <a:graphicFrameLocks noChangeAspect="1"/>
          </p:cNvGraphicFramePr>
          <p:nvPr>
            <p:extLst>
              <p:ext uri="{D42A27DB-BD31-4B8C-83A1-F6EECF244321}">
                <p14:modId xmlns:p14="http://schemas.microsoft.com/office/powerpoint/2010/main" val="2507922713"/>
              </p:ext>
            </p:extLst>
          </p:nvPr>
        </p:nvGraphicFramePr>
        <p:xfrm>
          <a:off x="2923088" y="1938253"/>
          <a:ext cx="1550438" cy="1914525"/>
        </p:xfrm>
        <a:graphic>
          <a:graphicData uri="http://schemas.openxmlformats.org/presentationml/2006/ole">
            <mc:AlternateContent xmlns:mc="http://schemas.openxmlformats.org/markup-compatibility/2006">
              <mc:Choice xmlns:v="urn:schemas-microsoft-com:vml" Requires="v">
                <p:oleObj spid="_x0000_s2756" name="Bitmap Image" r:id="rId10" imgW="1542857" imgH="1914286" progId="Paint.Picture">
                  <p:embed/>
                </p:oleObj>
              </mc:Choice>
              <mc:Fallback>
                <p:oleObj name="Bitmap Image" r:id="rId10" imgW="1542857" imgH="1914286" progId="Paint.Picture">
                  <p:embed/>
                  <p:pic>
                    <p:nvPicPr>
                      <p:cNvPr id="0"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23088" y="1938253"/>
                        <a:ext cx="1550438" cy="1914525"/>
                      </a:xfrm>
                      <a:prstGeom prst="rect">
                        <a:avLst/>
                      </a:prstGeom>
                      <a:noFill/>
                    </p:spPr>
                  </p:pic>
                </p:oleObj>
              </mc:Fallback>
            </mc:AlternateContent>
          </a:graphicData>
        </a:graphic>
      </p:graphicFrame>
      <p:sp>
        <p:nvSpPr>
          <p:cNvPr id="15" name="Rectangle 14">
            <a:extLst>
              <a:ext uri="{FF2B5EF4-FFF2-40B4-BE49-F238E27FC236}">
                <a16:creationId xmlns:a16="http://schemas.microsoft.com/office/drawing/2014/main" id="{151587B5-2BDF-49F0-855E-E9BD6215975A}"/>
              </a:ext>
            </a:extLst>
          </p:cNvPr>
          <p:cNvSpPr/>
          <p:nvPr/>
        </p:nvSpPr>
        <p:spPr>
          <a:xfrm>
            <a:off x="1892492" y="4191156"/>
            <a:ext cx="1603451" cy="307777"/>
          </a:xfrm>
          <a:prstGeom prst="rect">
            <a:avLst/>
          </a:prstGeom>
        </p:spPr>
        <p:txBody>
          <a:bodyPr wrap="none">
            <a:spAutoFit/>
          </a:bodyPr>
          <a:lstStyle/>
          <a:p>
            <a:pPr algn="ctr"/>
            <a:r>
              <a:rPr lang="en-IN" sz="1400" b="1" dirty="0">
                <a:solidFill>
                  <a:schemeClr val="bg1"/>
                </a:solidFill>
                <a:latin typeface="Calibri" panose="020F0502020204030204" pitchFamily="34" charset="0"/>
                <a:ea typeface="Calibri" panose="020F0502020204030204" pitchFamily="34" charset="0"/>
              </a:rPr>
              <a:t>SCRUM FOUNDERS</a:t>
            </a:r>
            <a:endParaRPr lang="en-US" sz="1400" dirty="0">
              <a:solidFill>
                <a:schemeClr val="bg1"/>
              </a:solidFill>
              <a:latin typeface="Calibri" panose="020F0502020204030204" pitchFamily="34" charset="0"/>
              <a:ea typeface="Calibri" panose="020F0502020204030204" pitchFamily="34" charset="0"/>
            </a:endParaRPr>
          </a:p>
        </p:txBody>
      </p:sp>
      <p:sp>
        <p:nvSpPr>
          <p:cNvPr id="16" name="Rectangle 15">
            <a:extLst>
              <a:ext uri="{FF2B5EF4-FFF2-40B4-BE49-F238E27FC236}">
                <a16:creationId xmlns:a16="http://schemas.microsoft.com/office/drawing/2014/main" id="{2857B700-A767-43B7-A14A-070344EB6565}"/>
              </a:ext>
            </a:extLst>
          </p:cNvPr>
          <p:cNvSpPr/>
          <p:nvPr/>
        </p:nvSpPr>
        <p:spPr>
          <a:xfrm>
            <a:off x="8170079" y="4163741"/>
            <a:ext cx="2071401" cy="307777"/>
          </a:xfrm>
          <a:prstGeom prst="rect">
            <a:avLst/>
          </a:prstGeom>
        </p:spPr>
        <p:txBody>
          <a:bodyPr wrap="none">
            <a:spAutoFit/>
          </a:bodyPr>
          <a:lstStyle/>
          <a:p>
            <a:pPr algn="ctr"/>
            <a:r>
              <a:rPr lang="en-IN" sz="1400" b="1" dirty="0">
                <a:solidFill>
                  <a:schemeClr val="bg1"/>
                </a:solidFill>
                <a:latin typeface="Calibri" panose="020F0502020204030204" pitchFamily="34" charset="0"/>
                <a:ea typeface="Calibri" panose="020F0502020204030204" pitchFamily="34" charset="0"/>
              </a:rPr>
              <a:t>SCRUM ALLIANCE GURUS</a:t>
            </a:r>
            <a:endParaRPr lang="en-US" sz="1400" dirty="0">
              <a:solidFill>
                <a:schemeClr val="bg1"/>
              </a:solidFill>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7570867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Scrum Intro</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pPr>
              <a:lnSpc>
                <a:spcPct val="200000"/>
              </a:lnSpc>
              <a:spcBef>
                <a:spcPts val="0"/>
              </a:spcBef>
            </a:pPr>
            <a:r>
              <a:rPr lang="en-US" sz="2000" dirty="0">
                <a:latin typeface="Arial Rounded MT Bold" panose="020F0704030504030204" pitchFamily="34" charset="0"/>
              </a:rPr>
              <a:t>Scrum is easy to understand, but can be difficult to master </a:t>
            </a:r>
          </a:p>
          <a:p>
            <a:pPr>
              <a:lnSpc>
                <a:spcPct val="200000"/>
              </a:lnSpc>
              <a:spcBef>
                <a:spcPts val="0"/>
              </a:spcBef>
            </a:pPr>
            <a:r>
              <a:rPr lang="en-US" sz="2000" dirty="0">
                <a:latin typeface="Arial Rounded MT Bold" panose="020F0704030504030204" pitchFamily="34" charset="0"/>
              </a:rPr>
              <a:t>Scrum is a rugby term</a:t>
            </a:r>
          </a:p>
          <a:p>
            <a:pPr>
              <a:lnSpc>
                <a:spcPct val="200000"/>
              </a:lnSpc>
              <a:spcBef>
                <a:spcPts val="0"/>
              </a:spcBef>
            </a:pPr>
            <a:r>
              <a:rPr lang="en-US" sz="2000" dirty="0">
                <a:latin typeface="Arial Rounded MT Bold" panose="020F0704030504030204" pitchFamily="34" charset="0"/>
              </a:rPr>
              <a:t>Scrum uses a methodology called the scrum framework </a:t>
            </a:r>
          </a:p>
          <a:p>
            <a:pPr>
              <a:lnSpc>
                <a:spcPct val="200000"/>
              </a:lnSpc>
              <a:spcBef>
                <a:spcPts val="0"/>
              </a:spcBef>
            </a:pPr>
            <a:r>
              <a:rPr lang="en-US" sz="2000" dirty="0">
                <a:latin typeface="Arial Rounded MT Bold" panose="020F0704030504030204" pitchFamily="34" charset="0"/>
              </a:rPr>
              <a:t>The scrum framework is a set of practices, roles and responsibilities, events, artifacts, and rules </a:t>
            </a:r>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spTree>
    <p:extLst>
      <p:ext uri="{BB962C8B-B14F-4D97-AF65-F5344CB8AC3E}">
        <p14:creationId xmlns:p14="http://schemas.microsoft.com/office/powerpoint/2010/main" val="780616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Scrum in a page</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411316C7-7637-4616-BD2B-E4FD6C128BAE}"/>
              </a:ext>
            </a:extLst>
          </p:cNvPr>
          <p:cNvPicPr>
            <a:picLocks noChangeAspect="1"/>
          </p:cNvPicPr>
          <p:nvPr/>
        </p:nvPicPr>
        <p:blipFill>
          <a:blip r:embed="rId2"/>
          <a:stretch>
            <a:fillRect/>
          </a:stretch>
        </p:blipFill>
        <p:spPr>
          <a:xfrm>
            <a:off x="863344" y="1103947"/>
            <a:ext cx="8270749" cy="5029860"/>
          </a:xfrm>
          <a:prstGeom prst="rect">
            <a:avLst/>
          </a:prstGeom>
        </p:spPr>
      </p:pic>
      <p:pic>
        <p:nvPicPr>
          <p:cNvPr id="6" name="Picture 5">
            <a:extLst>
              <a:ext uri="{FF2B5EF4-FFF2-40B4-BE49-F238E27FC236}">
                <a16:creationId xmlns:a16="http://schemas.microsoft.com/office/drawing/2014/main" id="{9EE036AE-C14D-47A4-A93A-B593E8AE8107}"/>
              </a:ext>
            </a:extLst>
          </p:cNvPr>
          <p:cNvPicPr>
            <a:picLocks noChangeAspect="1"/>
          </p:cNvPicPr>
          <p:nvPr/>
        </p:nvPicPr>
        <p:blipFill>
          <a:blip r:embed="rId3"/>
          <a:stretch>
            <a:fillRect/>
          </a:stretch>
        </p:blipFill>
        <p:spPr>
          <a:xfrm>
            <a:off x="9274581" y="1281484"/>
            <a:ext cx="2218723" cy="2883214"/>
          </a:xfrm>
          <a:prstGeom prst="rect">
            <a:avLst/>
          </a:prstGeom>
        </p:spPr>
      </p:pic>
    </p:spTree>
    <p:extLst>
      <p:ext uri="{BB962C8B-B14F-4D97-AF65-F5344CB8AC3E}">
        <p14:creationId xmlns:p14="http://schemas.microsoft.com/office/powerpoint/2010/main" val="2885018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Scrum in 100 words</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pPr lvl="0">
              <a:lnSpc>
                <a:spcPct val="200000"/>
              </a:lnSpc>
              <a:spcBef>
                <a:spcPts val="0"/>
              </a:spcBef>
            </a:pPr>
            <a:r>
              <a:rPr lang="en-US" sz="2000" dirty="0">
                <a:latin typeface="Arial Rounded MT Bold" panose="020F0704030504030204" pitchFamily="34" charset="0"/>
              </a:rPr>
              <a:t>Scrum is an </a:t>
            </a:r>
            <a:r>
              <a:rPr lang="en-US" sz="2000" dirty="0">
                <a:solidFill>
                  <a:srgbClr val="0070C0"/>
                </a:solidFill>
                <a:latin typeface="Arial Rounded MT Bold" panose="020F0704030504030204" pitchFamily="34" charset="0"/>
              </a:rPr>
              <a:t>agile process </a:t>
            </a:r>
            <a:r>
              <a:rPr lang="en-US" sz="2000" dirty="0">
                <a:latin typeface="Arial Rounded MT Bold" panose="020F0704030504030204" pitchFamily="34" charset="0"/>
              </a:rPr>
              <a:t>that allows us to focus on delivering the highest</a:t>
            </a:r>
            <a:r>
              <a:rPr lang="en-US" sz="2000" dirty="0">
                <a:solidFill>
                  <a:srgbClr val="0070C0"/>
                </a:solidFill>
                <a:latin typeface="Arial Rounded MT Bold" panose="020F0704030504030204" pitchFamily="34" charset="0"/>
              </a:rPr>
              <a:t> business value</a:t>
            </a:r>
            <a:r>
              <a:rPr lang="en-US" sz="2000" dirty="0">
                <a:latin typeface="Arial Rounded MT Bold" panose="020F0704030504030204" pitchFamily="34" charset="0"/>
              </a:rPr>
              <a:t> in the </a:t>
            </a:r>
            <a:r>
              <a:rPr lang="en-US" sz="2000" dirty="0">
                <a:solidFill>
                  <a:srgbClr val="0070C0"/>
                </a:solidFill>
                <a:latin typeface="Arial Rounded MT Bold" panose="020F0704030504030204" pitchFamily="34" charset="0"/>
              </a:rPr>
              <a:t>shortest time</a:t>
            </a:r>
            <a:r>
              <a:rPr lang="en-US" sz="2000" dirty="0">
                <a:latin typeface="Arial Rounded MT Bold" panose="020F0704030504030204" pitchFamily="34" charset="0"/>
              </a:rPr>
              <a:t>.</a:t>
            </a:r>
          </a:p>
          <a:p>
            <a:pPr lvl="0">
              <a:lnSpc>
                <a:spcPct val="200000"/>
              </a:lnSpc>
              <a:spcBef>
                <a:spcPts val="0"/>
              </a:spcBef>
            </a:pPr>
            <a:r>
              <a:rPr lang="en-US" sz="2000" dirty="0">
                <a:latin typeface="Arial Rounded MT Bold" panose="020F0704030504030204" pitchFamily="34" charset="0"/>
              </a:rPr>
              <a:t>It allows us too rapidly and repeatedly and </a:t>
            </a:r>
            <a:r>
              <a:rPr lang="en-US" sz="2000" dirty="0">
                <a:solidFill>
                  <a:srgbClr val="0070C0"/>
                </a:solidFill>
                <a:latin typeface="Arial Rounded MT Bold" panose="020F0704030504030204" pitchFamily="34" charset="0"/>
              </a:rPr>
              <a:t>repeatedly inspect </a:t>
            </a:r>
            <a:r>
              <a:rPr lang="en-US" sz="2000" dirty="0">
                <a:latin typeface="Arial Rounded MT Bold" panose="020F0704030504030204" pitchFamily="34" charset="0"/>
              </a:rPr>
              <a:t>actual </a:t>
            </a:r>
            <a:r>
              <a:rPr lang="en-US" sz="2000" dirty="0">
                <a:solidFill>
                  <a:srgbClr val="0070C0"/>
                </a:solidFill>
                <a:latin typeface="Arial Rounded MT Bold" panose="020F0704030504030204" pitchFamily="34" charset="0"/>
              </a:rPr>
              <a:t>working software </a:t>
            </a:r>
            <a:r>
              <a:rPr lang="en-US" sz="2000" dirty="0">
                <a:latin typeface="Arial Rounded MT Bold" panose="020F0704030504030204" pitchFamily="34" charset="0"/>
              </a:rPr>
              <a:t>in </a:t>
            </a:r>
            <a:r>
              <a:rPr lang="en-US" sz="2000" dirty="0">
                <a:solidFill>
                  <a:srgbClr val="0070C0"/>
                </a:solidFill>
                <a:latin typeface="Arial Rounded MT Bold" panose="020F0704030504030204" pitchFamily="34" charset="0"/>
              </a:rPr>
              <a:t>every two weeks</a:t>
            </a:r>
            <a:r>
              <a:rPr lang="en-US" sz="2000" dirty="0">
                <a:latin typeface="Arial Rounded MT Bold" panose="020F0704030504030204" pitchFamily="34" charset="0"/>
              </a:rPr>
              <a:t>.</a:t>
            </a:r>
          </a:p>
          <a:p>
            <a:pPr lvl="0">
              <a:lnSpc>
                <a:spcPct val="200000"/>
              </a:lnSpc>
              <a:spcBef>
                <a:spcPts val="0"/>
              </a:spcBef>
            </a:pPr>
            <a:r>
              <a:rPr lang="en-US" sz="2000" dirty="0">
                <a:latin typeface="Arial Rounded MT Bold" panose="020F0704030504030204" pitchFamily="34" charset="0"/>
              </a:rPr>
              <a:t>The business set the </a:t>
            </a:r>
            <a:r>
              <a:rPr lang="en-US" sz="2000" dirty="0">
                <a:solidFill>
                  <a:srgbClr val="0070C0"/>
                </a:solidFill>
                <a:latin typeface="Arial Rounded MT Bold" panose="020F0704030504030204" pitchFamily="34" charset="0"/>
              </a:rPr>
              <a:t>priorities</a:t>
            </a:r>
            <a:r>
              <a:rPr lang="en-US" sz="2000" dirty="0">
                <a:latin typeface="Arial Rounded MT Bold" panose="020F0704030504030204" pitchFamily="34" charset="0"/>
              </a:rPr>
              <a:t>. Team </a:t>
            </a:r>
            <a:r>
              <a:rPr lang="en-US" sz="2000" dirty="0">
                <a:solidFill>
                  <a:srgbClr val="0070C0"/>
                </a:solidFill>
                <a:latin typeface="Arial Rounded MT Bold" panose="020F0704030504030204" pitchFamily="34" charset="0"/>
              </a:rPr>
              <a:t>self-organize</a:t>
            </a:r>
            <a:r>
              <a:rPr lang="en-US" sz="2000" dirty="0">
                <a:latin typeface="Arial Rounded MT Bold" panose="020F0704030504030204" pitchFamily="34" charset="0"/>
              </a:rPr>
              <a:t> to determine the best way to deliver the </a:t>
            </a:r>
            <a:r>
              <a:rPr lang="en-US" sz="2000" dirty="0">
                <a:solidFill>
                  <a:srgbClr val="0070C0"/>
                </a:solidFill>
                <a:latin typeface="Arial Rounded MT Bold" panose="020F0704030504030204" pitchFamily="34" charset="0"/>
              </a:rPr>
              <a:t>highest priority features</a:t>
            </a:r>
            <a:r>
              <a:rPr lang="en-US" sz="2000" dirty="0">
                <a:latin typeface="Arial Rounded MT Bold" panose="020F0704030504030204" pitchFamily="34" charset="0"/>
              </a:rPr>
              <a:t>.</a:t>
            </a:r>
          </a:p>
          <a:p>
            <a:pPr lvl="0">
              <a:lnSpc>
                <a:spcPct val="200000"/>
              </a:lnSpc>
              <a:spcBef>
                <a:spcPts val="0"/>
              </a:spcBef>
            </a:pPr>
            <a:r>
              <a:rPr lang="en-US" sz="2000" dirty="0">
                <a:latin typeface="Arial Rounded MT Bold" panose="020F0704030504030204" pitchFamily="34" charset="0"/>
              </a:rPr>
              <a:t>Every two weeks to a month anyone can see the </a:t>
            </a:r>
            <a:r>
              <a:rPr lang="en-US" sz="2000" dirty="0">
                <a:solidFill>
                  <a:srgbClr val="0070C0"/>
                </a:solidFill>
                <a:latin typeface="Arial Rounded MT Bold" panose="020F0704030504030204" pitchFamily="34" charset="0"/>
              </a:rPr>
              <a:t>real working software</a:t>
            </a:r>
            <a:r>
              <a:rPr lang="en-US" sz="2000" dirty="0">
                <a:latin typeface="Arial Rounded MT Bold" panose="020F0704030504030204" pitchFamily="34" charset="0"/>
              </a:rPr>
              <a:t> and decide to </a:t>
            </a:r>
            <a:r>
              <a:rPr lang="en-US" sz="2000" dirty="0">
                <a:solidFill>
                  <a:srgbClr val="0070C0"/>
                </a:solidFill>
                <a:latin typeface="Arial Rounded MT Bold" panose="020F0704030504030204" pitchFamily="34" charset="0"/>
              </a:rPr>
              <a:t>release</a:t>
            </a:r>
            <a:r>
              <a:rPr lang="en-US" sz="2000" dirty="0">
                <a:latin typeface="Arial Rounded MT Bold" panose="020F0704030504030204" pitchFamily="34" charset="0"/>
              </a:rPr>
              <a:t> it as is or continue to enhance it for </a:t>
            </a:r>
            <a:r>
              <a:rPr lang="en-US" sz="2000" dirty="0">
                <a:solidFill>
                  <a:srgbClr val="0070C0"/>
                </a:solidFill>
                <a:latin typeface="Arial Rounded MT Bold" panose="020F0704030504030204" pitchFamily="34" charset="0"/>
              </a:rPr>
              <a:t>another sprint</a:t>
            </a:r>
            <a:r>
              <a:rPr lang="en-US" sz="2000" dirty="0">
                <a:latin typeface="Arial Rounded MT Bold" panose="020F0704030504030204" pitchFamily="34" charset="0"/>
              </a:rPr>
              <a:t>.</a:t>
            </a:r>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spTree>
    <p:extLst>
      <p:ext uri="{BB962C8B-B14F-4D97-AF65-F5344CB8AC3E}">
        <p14:creationId xmlns:p14="http://schemas.microsoft.com/office/powerpoint/2010/main" val="15284697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Characteristics of Scrum</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pPr lvl="0"/>
            <a:r>
              <a:rPr lang="en-IN" dirty="0"/>
              <a:t>The most popular ‘</a:t>
            </a:r>
            <a:r>
              <a:rPr lang="en-IN" dirty="0">
                <a:solidFill>
                  <a:srgbClr val="0070C0"/>
                </a:solidFill>
              </a:rPr>
              <a:t>Agile Processes</a:t>
            </a:r>
            <a:r>
              <a:rPr lang="en-IN" dirty="0"/>
              <a:t>’ in Agile software development</a:t>
            </a:r>
            <a:endParaRPr lang="en-US" dirty="0"/>
          </a:p>
          <a:p>
            <a:pPr lvl="0"/>
            <a:r>
              <a:rPr lang="en-IN" dirty="0"/>
              <a:t>A project management/execution process framework</a:t>
            </a:r>
            <a:endParaRPr lang="en-US" sz="2000" dirty="0"/>
          </a:p>
          <a:p>
            <a:pPr lvl="0"/>
            <a:r>
              <a:rPr lang="en-IN" dirty="0"/>
              <a:t>Well suited for projects that require </a:t>
            </a:r>
            <a:r>
              <a:rPr lang="en-IN" dirty="0">
                <a:solidFill>
                  <a:srgbClr val="0070C0"/>
                </a:solidFill>
              </a:rPr>
              <a:t>Empirical process control</a:t>
            </a:r>
            <a:endParaRPr lang="en-US" sz="2000" dirty="0">
              <a:solidFill>
                <a:srgbClr val="0070C0"/>
              </a:solidFill>
            </a:endParaRPr>
          </a:p>
          <a:p>
            <a:pPr lvl="0"/>
            <a:r>
              <a:rPr lang="en-IN" dirty="0"/>
              <a:t>Focuses on </a:t>
            </a:r>
            <a:r>
              <a:rPr lang="en-IN" dirty="0">
                <a:solidFill>
                  <a:srgbClr val="0070C0"/>
                </a:solidFill>
              </a:rPr>
              <a:t>self-organizing teams</a:t>
            </a:r>
            <a:endParaRPr lang="en-US" sz="2000" dirty="0">
              <a:solidFill>
                <a:srgbClr val="0070C0"/>
              </a:solidFill>
            </a:endParaRPr>
          </a:p>
          <a:p>
            <a:pPr lvl="0"/>
            <a:r>
              <a:rPr lang="en-IN" dirty="0"/>
              <a:t>Requirements are captured in a prioritized list (</a:t>
            </a:r>
            <a:r>
              <a:rPr lang="en-IN" dirty="0">
                <a:solidFill>
                  <a:srgbClr val="0070C0"/>
                </a:solidFill>
              </a:rPr>
              <a:t>Product Backlog</a:t>
            </a:r>
            <a:r>
              <a:rPr lang="en-IN" dirty="0"/>
              <a:t>)</a:t>
            </a:r>
            <a:endParaRPr lang="en-US" sz="2000" dirty="0"/>
          </a:p>
          <a:p>
            <a:pPr lvl="0"/>
            <a:r>
              <a:rPr lang="en-IN" dirty="0"/>
              <a:t>Product progresses in a series of month-long “</a:t>
            </a:r>
            <a:r>
              <a:rPr lang="en-IN" dirty="0">
                <a:solidFill>
                  <a:srgbClr val="0070C0"/>
                </a:solidFill>
              </a:rPr>
              <a:t>sprints</a:t>
            </a:r>
            <a:r>
              <a:rPr lang="en-IN" dirty="0"/>
              <a:t>”</a:t>
            </a:r>
            <a:endParaRPr lang="en-US" sz="2000" dirty="0"/>
          </a:p>
          <a:p>
            <a:pPr lvl="0"/>
            <a:r>
              <a:rPr lang="en-IN" dirty="0"/>
              <a:t>No </a:t>
            </a:r>
            <a:r>
              <a:rPr lang="en-IN" dirty="0">
                <a:solidFill>
                  <a:srgbClr val="0070C0"/>
                </a:solidFill>
              </a:rPr>
              <a:t>specific engineering practices </a:t>
            </a:r>
            <a:r>
              <a:rPr lang="en-IN" dirty="0"/>
              <a:t>prescribed </a:t>
            </a:r>
          </a:p>
          <a:p>
            <a:pPr lvl="0"/>
            <a:r>
              <a:rPr lang="en-IN" dirty="0"/>
              <a:t>Uses generative rules to create an agile environment for </a:t>
            </a:r>
            <a:r>
              <a:rPr lang="en-IN" dirty="0">
                <a:solidFill>
                  <a:srgbClr val="0070C0"/>
                </a:solidFill>
              </a:rPr>
              <a:t>delivering projects</a:t>
            </a:r>
          </a:p>
          <a:p>
            <a:pPr lvl="0"/>
            <a:endParaRPr lang="en-US" sz="2000" dirty="0"/>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spTree>
    <p:extLst>
      <p:ext uri="{BB962C8B-B14F-4D97-AF65-F5344CB8AC3E}">
        <p14:creationId xmlns:p14="http://schemas.microsoft.com/office/powerpoint/2010/main" val="28345404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Scrum Pillar &amp; Values</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pPr>
              <a:lnSpc>
                <a:spcPct val="200000"/>
              </a:lnSpc>
              <a:spcBef>
                <a:spcPts val="0"/>
              </a:spcBef>
            </a:pPr>
            <a:r>
              <a:rPr lang="en-US" sz="2000" dirty="0">
                <a:solidFill>
                  <a:srgbClr val="0070C0"/>
                </a:solidFill>
                <a:latin typeface="Arial Rounded MT Bold" panose="020F0704030504030204" pitchFamily="34" charset="0"/>
              </a:rPr>
              <a:t>Transparency</a:t>
            </a:r>
            <a:r>
              <a:rPr lang="en-US" sz="2000" dirty="0">
                <a:latin typeface="Arial Rounded MT Bold" panose="020F0704030504030204" pitchFamily="34" charset="0"/>
              </a:rPr>
              <a:t> –a common understanding of what done means in a scrum project </a:t>
            </a:r>
          </a:p>
          <a:p>
            <a:pPr>
              <a:lnSpc>
                <a:spcPct val="200000"/>
              </a:lnSpc>
              <a:spcBef>
                <a:spcPts val="0"/>
              </a:spcBef>
            </a:pPr>
            <a:r>
              <a:rPr lang="en-US" sz="2000" dirty="0">
                <a:solidFill>
                  <a:srgbClr val="0070C0"/>
                </a:solidFill>
                <a:latin typeface="Arial Rounded MT Bold" panose="020F0704030504030204" pitchFamily="34" charset="0"/>
              </a:rPr>
              <a:t>Inspection</a:t>
            </a:r>
            <a:r>
              <a:rPr lang="en-US" sz="2000" dirty="0">
                <a:latin typeface="Arial Rounded MT Bold" panose="020F0704030504030204" pitchFamily="34" charset="0"/>
              </a:rPr>
              <a:t> –reviewing the project to determine the completeness of the project; finding root cause of variances from the project goals</a:t>
            </a:r>
          </a:p>
          <a:p>
            <a:pPr>
              <a:lnSpc>
                <a:spcPct val="200000"/>
              </a:lnSpc>
              <a:spcBef>
                <a:spcPts val="0"/>
              </a:spcBef>
            </a:pPr>
            <a:r>
              <a:rPr lang="en-US" sz="2000" dirty="0">
                <a:solidFill>
                  <a:srgbClr val="0070C0"/>
                </a:solidFill>
                <a:latin typeface="Arial Rounded MT Bold" panose="020F0704030504030204" pitchFamily="34" charset="0"/>
              </a:rPr>
              <a:t>Adaptation</a:t>
            </a:r>
            <a:r>
              <a:rPr lang="en-US" sz="2000" dirty="0">
                <a:latin typeface="Arial Rounded MT Bold" panose="020F0704030504030204" pitchFamily="34" charset="0"/>
              </a:rPr>
              <a:t> –making adjustments to the scrum process to mitigate problems or bad trends</a:t>
            </a:r>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sp>
        <p:nvSpPr>
          <p:cNvPr id="2" name="Rectangle 2">
            <a:extLst>
              <a:ext uri="{FF2B5EF4-FFF2-40B4-BE49-F238E27FC236}">
                <a16:creationId xmlns:a16="http://schemas.microsoft.com/office/drawing/2014/main" id="{5137EDBE-EA85-4DB5-8C60-B2B8BC67CC4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 name="Object 2">
            <a:extLst>
              <a:ext uri="{FF2B5EF4-FFF2-40B4-BE49-F238E27FC236}">
                <a16:creationId xmlns:a16="http://schemas.microsoft.com/office/drawing/2014/main" id="{73E49A9D-0DA7-4ACE-AB22-9B4950D735EE}"/>
              </a:ext>
            </a:extLst>
          </p:cNvPr>
          <p:cNvGraphicFramePr>
            <a:graphicFrameLocks noChangeAspect="1"/>
          </p:cNvGraphicFramePr>
          <p:nvPr>
            <p:extLst>
              <p:ext uri="{D42A27DB-BD31-4B8C-83A1-F6EECF244321}">
                <p14:modId xmlns:p14="http://schemas.microsoft.com/office/powerpoint/2010/main" val="3275576690"/>
              </p:ext>
            </p:extLst>
          </p:nvPr>
        </p:nvGraphicFramePr>
        <p:xfrm>
          <a:off x="4647786" y="4206240"/>
          <a:ext cx="1514475" cy="1666875"/>
        </p:xfrm>
        <a:graphic>
          <a:graphicData uri="http://schemas.openxmlformats.org/presentationml/2006/ole">
            <mc:AlternateContent xmlns:mc="http://schemas.openxmlformats.org/markup-compatibility/2006">
              <mc:Choice xmlns:v="urn:schemas-microsoft-com:vml" Requires="v">
                <p:oleObj spid="_x0000_s1336" name="Bitmap Image" r:id="rId3" imgW="1523810" imgH="1647619" progId="Paint.Picture">
                  <p:embed/>
                </p:oleObj>
              </mc:Choice>
              <mc:Fallback>
                <p:oleObj name="Bitmap Image" r:id="rId3" imgW="1523810" imgH="1647619" progId="Paint.Picture">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7786" y="4206240"/>
                        <a:ext cx="1514475" cy="1666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825976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Scrum Framework</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CD8D8C3-75F9-424D-9CA8-B24B8A538529}"/>
              </a:ext>
            </a:extLst>
          </p:cNvPr>
          <p:cNvPicPr>
            <a:picLocks noChangeAspect="1"/>
          </p:cNvPicPr>
          <p:nvPr/>
        </p:nvPicPr>
        <p:blipFill>
          <a:blip r:embed="rId2"/>
          <a:stretch>
            <a:fillRect/>
          </a:stretch>
        </p:blipFill>
        <p:spPr>
          <a:xfrm>
            <a:off x="689316" y="1026126"/>
            <a:ext cx="11052109" cy="5501283"/>
          </a:xfrm>
          <a:prstGeom prst="rect">
            <a:avLst/>
          </a:prstGeom>
        </p:spPr>
      </p:pic>
    </p:spTree>
    <p:extLst>
      <p:ext uri="{BB962C8B-B14F-4D97-AF65-F5344CB8AC3E}">
        <p14:creationId xmlns:p14="http://schemas.microsoft.com/office/powerpoint/2010/main" val="2286166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Agenda</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pPr algn="just">
              <a:lnSpc>
                <a:spcPct val="150000"/>
              </a:lnSpc>
              <a:spcBef>
                <a:spcPts val="0"/>
              </a:spcBef>
            </a:pPr>
            <a:r>
              <a:rPr lang="en-US" sz="2000" dirty="0">
                <a:latin typeface="Arial Rounded MT Bold" panose="020F0704030504030204" pitchFamily="34" charset="0"/>
                <a:cs typeface="Arial" panose="020B0604020202020204" pitchFamily="34" charset="0"/>
              </a:rPr>
              <a:t>Creating an Agile Mindset</a:t>
            </a:r>
          </a:p>
          <a:p>
            <a:pPr algn="just">
              <a:lnSpc>
                <a:spcPct val="150000"/>
              </a:lnSpc>
              <a:spcBef>
                <a:spcPts val="0"/>
              </a:spcBef>
            </a:pPr>
            <a:r>
              <a:rPr lang="en-US" sz="2000" dirty="0">
                <a:latin typeface="Arial Rounded MT Bold" panose="020F0704030504030204" pitchFamily="34" charset="0"/>
                <a:cs typeface="Arial" panose="020B0604020202020204" pitchFamily="34" charset="0"/>
              </a:rPr>
              <a:t>Agile Methodologies</a:t>
            </a:r>
          </a:p>
          <a:p>
            <a:pPr lvl="1" algn="just">
              <a:lnSpc>
                <a:spcPct val="150000"/>
              </a:lnSpc>
              <a:spcBef>
                <a:spcPts val="0"/>
              </a:spcBef>
            </a:pPr>
            <a:r>
              <a:rPr lang="en-US" sz="1600" dirty="0">
                <a:latin typeface="Arial Rounded MT Bold" panose="020F0704030504030204" pitchFamily="34" charset="0"/>
                <a:cs typeface="Arial" panose="020B0604020202020204" pitchFamily="34" charset="0"/>
              </a:rPr>
              <a:t>Scrum</a:t>
            </a:r>
          </a:p>
          <a:p>
            <a:pPr lvl="1" algn="just">
              <a:lnSpc>
                <a:spcPct val="150000"/>
              </a:lnSpc>
              <a:spcBef>
                <a:spcPts val="0"/>
              </a:spcBef>
            </a:pPr>
            <a:r>
              <a:rPr lang="en-US" sz="1600" dirty="0">
                <a:latin typeface="Arial Rounded MT Bold" panose="020F0704030504030204" pitchFamily="34" charset="0"/>
                <a:cs typeface="Arial" panose="020B0604020202020204" pitchFamily="34" charset="0"/>
              </a:rPr>
              <a:t>XP</a:t>
            </a:r>
          </a:p>
          <a:p>
            <a:pPr lvl="1" algn="just">
              <a:lnSpc>
                <a:spcPct val="150000"/>
              </a:lnSpc>
              <a:spcBef>
                <a:spcPts val="0"/>
              </a:spcBef>
            </a:pPr>
            <a:r>
              <a:rPr lang="en-US" sz="1600" dirty="0">
                <a:latin typeface="Arial Rounded MT Bold" panose="020F0704030504030204" pitchFamily="34" charset="0"/>
                <a:cs typeface="Arial" panose="020B0604020202020204" pitchFamily="34" charset="0"/>
              </a:rPr>
              <a:t>Lean Kanban</a:t>
            </a:r>
          </a:p>
          <a:p>
            <a:pPr lvl="1" algn="just">
              <a:lnSpc>
                <a:spcPct val="150000"/>
              </a:lnSpc>
              <a:spcBef>
                <a:spcPts val="0"/>
              </a:spcBef>
            </a:pPr>
            <a:r>
              <a:rPr lang="en-US" sz="1600" dirty="0">
                <a:latin typeface="Arial Rounded MT Bold" panose="020F0704030504030204" pitchFamily="34" charset="0"/>
                <a:cs typeface="Arial" panose="020B0604020202020204" pitchFamily="34" charset="0"/>
              </a:rPr>
              <a:t>DSDM</a:t>
            </a:r>
          </a:p>
          <a:p>
            <a:pPr lvl="1" algn="just">
              <a:lnSpc>
                <a:spcPct val="150000"/>
              </a:lnSpc>
              <a:spcBef>
                <a:spcPts val="0"/>
              </a:spcBef>
            </a:pPr>
            <a:r>
              <a:rPr lang="en-US" sz="1600" dirty="0">
                <a:latin typeface="Arial Rounded MT Bold" panose="020F0704030504030204" pitchFamily="34" charset="0"/>
                <a:cs typeface="Arial" panose="020B0604020202020204" pitchFamily="34" charset="0"/>
              </a:rPr>
              <a:t>Crystal</a:t>
            </a:r>
          </a:p>
          <a:p>
            <a:pPr lvl="1" algn="just">
              <a:lnSpc>
                <a:spcPct val="150000"/>
              </a:lnSpc>
              <a:spcBef>
                <a:spcPts val="0"/>
              </a:spcBef>
            </a:pPr>
            <a:r>
              <a:rPr lang="en-US" sz="1600" dirty="0">
                <a:latin typeface="Arial Rounded MT Bold" panose="020F0704030504030204" pitchFamily="34" charset="0"/>
                <a:cs typeface="Arial" panose="020B0604020202020204" pitchFamily="34" charset="0"/>
              </a:rPr>
              <a:t>FDD</a:t>
            </a:r>
          </a:p>
          <a:p>
            <a:pPr lvl="1" algn="just">
              <a:lnSpc>
                <a:spcPct val="150000"/>
              </a:lnSpc>
              <a:spcBef>
                <a:spcPts val="0"/>
              </a:spcBef>
            </a:pPr>
            <a:r>
              <a:rPr lang="en-US" sz="1600" dirty="0">
                <a:latin typeface="Arial Rounded MT Bold" panose="020F0704030504030204" pitchFamily="34" charset="0"/>
                <a:cs typeface="Arial" panose="020B0604020202020204" pitchFamily="34" charset="0"/>
              </a:rPr>
              <a:t>ASD</a:t>
            </a:r>
          </a:p>
          <a:p>
            <a:pPr lvl="1" algn="just">
              <a:lnSpc>
                <a:spcPct val="150000"/>
              </a:lnSpc>
              <a:spcBef>
                <a:spcPts val="0"/>
              </a:spcBef>
            </a:pPr>
            <a:r>
              <a:rPr lang="en-US" sz="1600" dirty="0">
                <a:latin typeface="Arial Rounded MT Bold" panose="020F0704030504030204" pitchFamily="34" charset="0"/>
                <a:cs typeface="Arial" panose="020B0604020202020204" pitchFamily="34" charset="0"/>
              </a:rPr>
              <a:t>AUP</a:t>
            </a:r>
          </a:p>
          <a:p>
            <a:pPr lvl="1" algn="just">
              <a:lnSpc>
                <a:spcPct val="150000"/>
              </a:lnSpc>
              <a:spcBef>
                <a:spcPts val="0"/>
              </a:spcBef>
            </a:pPr>
            <a:r>
              <a:rPr lang="en-US" sz="1600" dirty="0">
                <a:latin typeface="Arial Rounded MT Bold" panose="020F0704030504030204" pitchFamily="34" charset="0"/>
                <a:cs typeface="Arial" panose="020B0604020202020204" pitchFamily="34" charset="0"/>
              </a:rPr>
              <a:t>DDD</a:t>
            </a:r>
          </a:p>
          <a:p>
            <a:pPr lvl="1" algn="just">
              <a:lnSpc>
                <a:spcPct val="150000"/>
              </a:lnSpc>
              <a:spcBef>
                <a:spcPts val="0"/>
              </a:spcBef>
            </a:pPr>
            <a:r>
              <a:rPr lang="en-US" sz="1600" dirty="0">
                <a:latin typeface="Arial Rounded MT Bold" panose="020F0704030504030204" pitchFamily="34" charset="0"/>
                <a:cs typeface="Arial" panose="020B0604020202020204" pitchFamily="34" charset="0"/>
              </a:rPr>
              <a:t>TDD</a:t>
            </a:r>
          </a:p>
          <a:p>
            <a:pPr lvl="1" algn="just">
              <a:lnSpc>
                <a:spcPct val="150000"/>
              </a:lnSpc>
              <a:spcBef>
                <a:spcPts val="0"/>
              </a:spcBef>
            </a:pPr>
            <a:endParaRPr lang="en-US" sz="1600" dirty="0">
              <a:latin typeface="Arial Rounded MT Bold" panose="020F0704030504030204" pitchFamily="34" charset="0"/>
              <a:cs typeface="Arial" panose="020B0604020202020204" pitchFamily="34" charset="0"/>
            </a:endParaRPr>
          </a:p>
          <a:p>
            <a:pPr lvl="1" algn="just">
              <a:lnSpc>
                <a:spcPct val="150000"/>
              </a:lnSpc>
              <a:spcBef>
                <a:spcPts val="0"/>
              </a:spcBef>
            </a:pPr>
            <a:endParaRPr lang="en-US" sz="1600" dirty="0">
              <a:latin typeface="Arial Rounded MT Bold" panose="020F0704030504030204" pitchFamily="34" charset="0"/>
              <a:cs typeface="Arial" panose="020B0604020202020204" pitchFamily="34" charset="0"/>
            </a:endParaRPr>
          </a:p>
          <a:p>
            <a:pPr lvl="1" algn="just">
              <a:lnSpc>
                <a:spcPct val="150000"/>
              </a:lnSpc>
              <a:spcBef>
                <a:spcPts val="0"/>
              </a:spcBef>
            </a:pPr>
            <a:endParaRPr lang="en-US" sz="1600" dirty="0">
              <a:latin typeface="Arial Rounded MT Bold" panose="020F0704030504030204" pitchFamily="34" charset="0"/>
              <a:cs typeface="Arial" panose="020B0604020202020204" pitchFamily="34" charset="0"/>
            </a:endParaRPr>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011B4F4-E762-45DE-8CED-D80FF53D4BF6}"/>
              </a:ext>
            </a:extLst>
          </p:cNvPr>
          <p:cNvPicPr>
            <a:picLocks noChangeAspect="1"/>
          </p:cNvPicPr>
          <p:nvPr/>
        </p:nvPicPr>
        <p:blipFill>
          <a:blip r:embed="rId2"/>
          <a:stretch>
            <a:fillRect/>
          </a:stretch>
        </p:blipFill>
        <p:spPr>
          <a:xfrm>
            <a:off x="11061432" y="0"/>
            <a:ext cx="1130568" cy="927652"/>
          </a:xfrm>
          <a:prstGeom prst="rect">
            <a:avLst/>
          </a:prstGeom>
        </p:spPr>
      </p:pic>
    </p:spTree>
    <p:extLst>
      <p:ext uri="{BB962C8B-B14F-4D97-AF65-F5344CB8AC3E}">
        <p14:creationId xmlns:p14="http://schemas.microsoft.com/office/powerpoint/2010/main" val="35134748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Scrum Framework</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FEB53A44-E528-481B-AEA9-8DFD6912BA7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823970" y="1776412"/>
            <a:ext cx="4544060" cy="3305175"/>
          </a:xfrm>
          <a:prstGeom prst="rect">
            <a:avLst/>
          </a:prstGeom>
          <a:noFill/>
          <a:ln>
            <a:solidFill>
              <a:schemeClr val="accent1"/>
            </a:solidFill>
          </a:ln>
        </p:spPr>
      </p:pic>
    </p:spTree>
    <p:extLst>
      <p:ext uri="{BB962C8B-B14F-4D97-AF65-F5344CB8AC3E}">
        <p14:creationId xmlns:p14="http://schemas.microsoft.com/office/powerpoint/2010/main" val="36055638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Sprints</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r>
              <a:rPr lang="en-US" sz="2000" dirty="0">
                <a:latin typeface="Arial Rounded MT Bold" panose="020F0704030504030204" pitchFamily="34" charset="0"/>
              </a:rPr>
              <a:t>Scrum projects make progress in a series of “Sprints”</a:t>
            </a:r>
          </a:p>
          <a:p>
            <a:r>
              <a:rPr lang="en-US" sz="2000" dirty="0">
                <a:latin typeface="Arial Rounded MT Bold" panose="020F0704030504030204" pitchFamily="34" charset="0"/>
              </a:rPr>
              <a:t>Timebox iteration for project work. A timebox is a predetermined duration </a:t>
            </a:r>
          </a:p>
          <a:p>
            <a:r>
              <a:rPr lang="en-US" sz="2000" dirty="0">
                <a:latin typeface="Arial Rounded MT Bold" panose="020F0704030504030204" pitchFamily="34" charset="0"/>
              </a:rPr>
              <a:t>Scrum sprints are between two to four weeks in duration. A constant duration leads to better rhythm </a:t>
            </a:r>
          </a:p>
          <a:p>
            <a:r>
              <a:rPr lang="en-US" sz="2000" dirty="0">
                <a:latin typeface="Arial Rounded MT Bold" panose="020F0704030504030204" pitchFamily="34" charset="0"/>
              </a:rPr>
              <a:t>During a sprint no changes are made that would affect the goal of the sprint </a:t>
            </a:r>
          </a:p>
          <a:p>
            <a:r>
              <a:rPr lang="en-US" sz="2000" dirty="0">
                <a:latin typeface="Arial Rounded MT Bold" panose="020F0704030504030204" pitchFamily="34" charset="0"/>
              </a:rPr>
              <a:t>A sprint can be cancelled if they change in the project goals make the sprint goals obsolete .Only the product owner may cancel a sprint </a:t>
            </a:r>
          </a:p>
          <a:p>
            <a:r>
              <a:rPr lang="en-US" sz="2000" dirty="0">
                <a:latin typeface="Arial Rounded MT Bold" panose="020F0704030504030204" pitchFamily="34" charset="0"/>
              </a:rPr>
              <a:t>If a sprint is cancelled, uncompleted backlog items are returned to the product backlog</a:t>
            </a:r>
          </a:p>
          <a:p>
            <a:r>
              <a:rPr lang="en-US" sz="2000" dirty="0">
                <a:latin typeface="Arial Rounded MT Bold" panose="020F0704030504030204" pitchFamily="34" charset="0"/>
              </a:rPr>
              <a:t>The development team members are kept the same throughout the sprint , team members has to update the sprint backlog and attend the daily scrum meeting </a:t>
            </a:r>
          </a:p>
          <a:p>
            <a:r>
              <a:rPr lang="en-US" sz="2000" dirty="0">
                <a:latin typeface="Arial Rounded MT Bold" panose="020F0704030504030204" pitchFamily="34" charset="0"/>
              </a:rPr>
              <a:t>Within a sprint there are several activities:</a:t>
            </a:r>
          </a:p>
          <a:p>
            <a:pPr lvl="1"/>
            <a:r>
              <a:rPr lang="en-US" sz="1600" dirty="0">
                <a:latin typeface="Arial Rounded MT Bold" panose="020F0704030504030204" pitchFamily="34" charset="0"/>
              </a:rPr>
              <a:t>Sprint planning meeting</a:t>
            </a:r>
          </a:p>
          <a:p>
            <a:pPr lvl="1"/>
            <a:r>
              <a:rPr lang="en-US" sz="1600" dirty="0">
                <a:latin typeface="Arial Rounded MT Bold" panose="020F0704030504030204" pitchFamily="34" charset="0"/>
              </a:rPr>
              <a:t>Development </a:t>
            </a:r>
          </a:p>
          <a:p>
            <a:pPr lvl="1"/>
            <a:r>
              <a:rPr lang="en-US" sz="1600" dirty="0">
                <a:latin typeface="Arial Rounded MT Bold" panose="020F0704030504030204" pitchFamily="34" charset="0"/>
              </a:rPr>
              <a:t>Daily scrums </a:t>
            </a:r>
          </a:p>
          <a:p>
            <a:pPr lvl="1"/>
            <a:r>
              <a:rPr lang="en-US" sz="1600" dirty="0">
                <a:latin typeface="Arial Rounded MT Bold" panose="020F0704030504030204" pitchFamily="34" charset="0"/>
              </a:rPr>
              <a:t>Sprint review meeting </a:t>
            </a:r>
          </a:p>
          <a:p>
            <a:pPr lvl="1"/>
            <a:r>
              <a:rPr lang="en-US" sz="1600" dirty="0">
                <a:latin typeface="Arial Rounded MT Bold" panose="020F0704030504030204" pitchFamily="34" charset="0"/>
              </a:rPr>
              <a:t>Sprint retrospective meeting </a:t>
            </a:r>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spTree>
    <p:extLst>
      <p:ext uri="{BB962C8B-B14F-4D97-AF65-F5344CB8AC3E}">
        <p14:creationId xmlns:p14="http://schemas.microsoft.com/office/powerpoint/2010/main" val="29483180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Scrum Roles</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pPr>
              <a:lnSpc>
                <a:spcPct val="100000"/>
              </a:lnSpc>
              <a:spcBef>
                <a:spcPts val="0"/>
              </a:spcBef>
            </a:pPr>
            <a:r>
              <a:rPr lang="en-US" sz="2000" dirty="0">
                <a:solidFill>
                  <a:srgbClr val="0070C0"/>
                </a:solidFill>
                <a:latin typeface="Arial Rounded MT Bold" panose="020F0704030504030204" pitchFamily="34" charset="0"/>
              </a:rPr>
              <a:t>Scrum Master </a:t>
            </a:r>
            <a:r>
              <a:rPr lang="en-US" sz="2000" dirty="0">
                <a:latin typeface="Arial Rounded MT Bold" panose="020F0704030504030204" pitchFamily="34" charset="0"/>
              </a:rPr>
              <a:t>–Responsible for communicating the scrum methodology and ensuring the methodology is used effectively </a:t>
            </a:r>
          </a:p>
          <a:p>
            <a:pPr>
              <a:lnSpc>
                <a:spcPct val="100000"/>
              </a:lnSpc>
              <a:spcBef>
                <a:spcPts val="0"/>
              </a:spcBef>
            </a:pPr>
            <a:r>
              <a:rPr lang="en-US" sz="2000" dirty="0">
                <a:solidFill>
                  <a:srgbClr val="0070C0"/>
                </a:solidFill>
                <a:latin typeface="Arial Rounded MT Bold" panose="020F0704030504030204" pitchFamily="34" charset="0"/>
              </a:rPr>
              <a:t>Product owner </a:t>
            </a:r>
            <a:r>
              <a:rPr lang="en-US" sz="2000" dirty="0">
                <a:latin typeface="Arial Rounded MT Bold" panose="020F0704030504030204" pitchFamily="34" charset="0"/>
              </a:rPr>
              <a:t>–Prioritizes the product backlog to ensure value from each sprint </a:t>
            </a:r>
          </a:p>
          <a:p>
            <a:pPr>
              <a:lnSpc>
                <a:spcPct val="100000"/>
              </a:lnSpc>
              <a:spcBef>
                <a:spcPts val="0"/>
              </a:spcBef>
            </a:pPr>
            <a:r>
              <a:rPr lang="en-US" sz="2000" dirty="0">
                <a:solidFill>
                  <a:srgbClr val="0070C0"/>
                </a:solidFill>
                <a:latin typeface="Arial Rounded MT Bold" panose="020F0704030504030204" pitchFamily="34" charset="0"/>
              </a:rPr>
              <a:t>Development team </a:t>
            </a:r>
            <a:r>
              <a:rPr lang="en-US" sz="2000" dirty="0">
                <a:latin typeface="Arial Rounded MT Bold" panose="020F0704030504030204" pitchFamily="34" charset="0"/>
              </a:rPr>
              <a:t>–The software developers who create the product through the sprint</a:t>
            </a:r>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pic>
        <p:nvPicPr>
          <p:cNvPr id="6" name="Picture 5" descr="smr">
            <a:extLst>
              <a:ext uri="{FF2B5EF4-FFF2-40B4-BE49-F238E27FC236}">
                <a16:creationId xmlns:a16="http://schemas.microsoft.com/office/drawing/2014/main" id="{F5A30225-0651-4A98-A1E7-BFE0EF5AB16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332896" y="2446077"/>
            <a:ext cx="5248397" cy="4039129"/>
          </a:xfrm>
          <a:prstGeom prst="rect">
            <a:avLst/>
          </a:prstGeom>
          <a:noFill/>
          <a:ln>
            <a:solidFill>
              <a:schemeClr val="accent1"/>
            </a:solidFill>
          </a:ln>
        </p:spPr>
      </p:pic>
    </p:spTree>
    <p:extLst>
      <p:ext uri="{BB962C8B-B14F-4D97-AF65-F5344CB8AC3E}">
        <p14:creationId xmlns:p14="http://schemas.microsoft.com/office/powerpoint/2010/main" val="9304875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Product Owner</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pic>
        <p:nvPicPr>
          <p:cNvPr id="6" name="Picture 5" descr="scrum-product-owner-role">
            <a:extLst>
              <a:ext uri="{FF2B5EF4-FFF2-40B4-BE49-F238E27FC236}">
                <a16:creationId xmlns:a16="http://schemas.microsoft.com/office/drawing/2014/main" id="{94F998D5-D082-40ED-B5D7-E5B3786ABF9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89500" y="1057152"/>
            <a:ext cx="10802278" cy="5343648"/>
          </a:xfrm>
          <a:prstGeom prst="rect">
            <a:avLst/>
          </a:prstGeom>
          <a:noFill/>
          <a:ln>
            <a:solidFill>
              <a:schemeClr val="accent1"/>
            </a:solidFill>
          </a:ln>
        </p:spPr>
      </p:pic>
    </p:spTree>
    <p:extLst>
      <p:ext uri="{BB962C8B-B14F-4D97-AF65-F5344CB8AC3E}">
        <p14:creationId xmlns:p14="http://schemas.microsoft.com/office/powerpoint/2010/main" val="33822385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Product Owner</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pPr lvl="0"/>
            <a:r>
              <a:rPr lang="en-US" sz="2000" dirty="0">
                <a:latin typeface="Arial Rounded MT Bold" panose="020F0704030504030204" pitchFamily="34" charset="0"/>
              </a:rPr>
              <a:t>Defines the feature of the product</a:t>
            </a:r>
          </a:p>
          <a:p>
            <a:pPr lvl="0"/>
            <a:r>
              <a:rPr lang="en-US" sz="2000" dirty="0">
                <a:latin typeface="Arial Rounded MT Bold" panose="020F0704030504030204" pitchFamily="34" charset="0"/>
              </a:rPr>
              <a:t>Decide on </a:t>
            </a:r>
            <a:r>
              <a:rPr lang="en-US" sz="2000" b="1" dirty="0">
                <a:solidFill>
                  <a:srgbClr val="0070C0"/>
                </a:solidFill>
                <a:latin typeface="Arial Rounded MT Bold" panose="020F0704030504030204" pitchFamily="34" charset="0"/>
              </a:rPr>
              <a:t>release date </a:t>
            </a:r>
            <a:r>
              <a:rPr lang="en-US" sz="2000" b="1" dirty="0">
                <a:latin typeface="Arial Rounded MT Bold" panose="020F0704030504030204" pitchFamily="34" charset="0"/>
              </a:rPr>
              <a:t>and </a:t>
            </a:r>
            <a:r>
              <a:rPr lang="en-US" sz="2000" b="1" dirty="0">
                <a:solidFill>
                  <a:srgbClr val="0070C0"/>
                </a:solidFill>
                <a:latin typeface="Arial Rounded MT Bold" panose="020F0704030504030204" pitchFamily="34" charset="0"/>
              </a:rPr>
              <a:t>content</a:t>
            </a:r>
            <a:endParaRPr lang="en-US" sz="2000" dirty="0">
              <a:solidFill>
                <a:srgbClr val="0070C0"/>
              </a:solidFill>
              <a:latin typeface="Arial Rounded MT Bold" panose="020F0704030504030204" pitchFamily="34" charset="0"/>
            </a:endParaRPr>
          </a:p>
          <a:p>
            <a:pPr lvl="0"/>
            <a:r>
              <a:rPr lang="en-US" sz="2000" dirty="0">
                <a:latin typeface="Arial Rounded MT Bold" panose="020F0704030504030204" pitchFamily="34" charset="0"/>
              </a:rPr>
              <a:t>Be responsible for the profitability of the product (ROI)</a:t>
            </a:r>
          </a:p>
          <a:p>
            <a:pPr lvl="0"/>
            <a:r>
              <a:rPr lang="en-US" sz="2000" b="1" dirty="0">
                <a:solidFill>
                  <a:srgbClr val="0070C0"/>
                </a:solidFill>
                <a:latin typeface="Arial Rounded MT Bold" panose="020F0704030504030204" pitchFamily="34" charset="0"/>
              </a:rPr>
              <a:t>Prioritize features according to the market value</a:t>
            </a:r>
            <a:endParaRPr lang="en-US" sz="2000" dirty="0">
              <a:solidFill>
                <a:srgbClr val="0070C0"/>
              </a:solidFill>
              <a:latin typeface="Arial Rounded MT Bold" panose="020F0704030504030204" pitchFamily="34" charset="0"/>
            </a:endParaRPr>
          </a:p>
          <a:p>
            <a:pPr lvl="0"/>
            <a:r>
              <a:rPr lang="en-US" sz="2000" dirty="0">
                <a:latin typeface="Arial Rounded MT Bold" panose="020F0704030504030204" pitchFamily="34" charset="0"/>
              </a:rPr>
              <a:t>Adjust features and priority every iteration, as needed</a:t>
            </a:r>
          </a:p>
          <a:p>
            <a:pPr lvl="0"/>
            <a:r>
              <a:rPr lang="en-US" sz="2000" dirty="0">
                <a:latin typeface="Arial Rounded MT Bold" panose="020F0704030504030204" pitchFamily="34" charset="0"/>
              </a:rPr>
              <a:t>Accept or reject work results</a:t>
            </a:r>
          </a:p>
          <a:p>
            <a:pPr lvl="0"/>
            <a:r>
              <a:rPr lang="en-US" sz="2000" dirty="0">
                <a:solidFill>
                  <a:srgbClr val="0070C0"/>
                </a:solidFill>
                <a:latin typeface="Arial Rounded MT Bold" panose="020F0704030504030204" pitchFamily="34" charset="0"/>
              </a:rPr>
              <a:t>Maintains and grooms the Product Backlog</a:t>
            </a:r>
          </a:p>
          <a:p>
            <a:pPr lvl="0"/>
            <a:r>
              <a:rPr lang="en-US" sz="2000" dirty="0">
                <a:latin typeface="Arial Rounded MT Bold" panose="020F0704030504030204" pitchFamily="34" charset="0"/>
              </a:rPr>
              <a:t>An effective product owner is Committed, Responsible, Authorized, Collaborative, and Knowledgeable (CRACK)</a:t>
            </a:r>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spTree>
    <p:extLst>
      <p:ext uri="{BB962C8B-B14F-4D97-AF65-F5344CB8AC3E}">
        <p14:creationId xmlns:p14="http://schemas.microsoft.com/office/powerpoint/2010/main" val="35756515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Scrum Master</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pic>
        <p:nvPicPr>
          <p:cNvPr id="6" name="Picture 5" descr="sm2">
            <a:extLst>
              <a:ext uri="{FF2B5EF4-FFF2-40B4-BE49-F238E27FC236}">
                <a16:creationId xmlns:a16="http://schemas.microsoft.com/office/drawing/2014/main" id="{3185D4B2-438F-4360-AB15-BB26BEE3792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17635" y="1139433"/>
            <a:ext cx="10661602" cy="5205095"/>
          </a:xfrm>
          <a:prstGeom prst="rect">
            <a:avLst/>
          </a:prstGeom>
          <a:noFill/>
          <a:ln>
            <a:solidFill>
              <a:schemeClr val="accent1"/>
            </a:solidFill>
          </a:ln>
        </p:spPr>
      </p:pic>
    </p:spTree>
    <p:extLst>
      <p:ext uri="{BB962C8B-B14F-4D97-AF65-F5344CB8AC3E}">
        <p14:creationId xmlns:p14="http://schemas.microsoft.com/office/powerpoint/2010/main" val="14861500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Scrum Master</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pPr lvl="0"/>
            <a:r>
              <a:rPr lang="en-US" sz="2000" dirty="0">
                <a:latin typeface="Arial Rounded MT Bold" panose="020F0704030504030204" pitchFamily="34" charset="0"/>
              </a:rPr>
              <a:t>Represents management to the project</a:t>
            </a:r>
          </a:p>
          <a:p>
            <a:pPr lvl="0"/>
            <a:r>
              <a:rPr lang="en-US" sz="2000" dirty="0">
                <a:latin typeface="Arial Rounded MT Bold" panose="020F0704030504030204" pitchFamily="34" charset="0"/>
              </a:rPr>
              <a:t>Responsible for enacting Scrum rules, values and practices and censure team members and stakeholders not adhering to these rules ad norms</a:t>
            </a:r>
          </a:p>
          <a:p>
            <a:pPr lvl="0"/>
            <a:r>
              <a:rPr lang="en-US" sz="2000" b="1" dirty="0">
                <a:solidFill>
                  <a:srgbClr val="0070C0"/>
                </a:solidFill>
                <a:latin typeface="Arial Rounded MT Bold" panose="020F0704030504030204" pitchFamily="34" charset="0"/>
              </a:rPr>
              <a:t>Removes impediments</a:t>
            </a:r>
            <a:endParaRPr lang="en-US" sz="2000" dirty="0">
              <a:solidFill>
                <a:srgbClr val="0070C0"/>
              </a:solidFill>
              <a:latin typeface="Arial Rounded MT Bold" panose="020F0704030504030204" pitchFamily="34" charset="0"/>
            </a:endParaRPr>
          </a:p>
          <a:p>
            <a:pPr lvl="0"/>
            <a:r>
              <a:rPr lang="en-US" sz="2000" dirty="0">
                <a:latin typeface="Arial Rounded MT Bold" panose="020F0704030504030204" pitchFamily="34" charset="0"/>
              </a:rPr>
              <a:t>Ensure that the team is fully functional and productive</a:t>
            </a:r>
          </a:p>
          <a:p>
            <a:pPr lvl="0"/>
            <a:r>
              <a:rPr lang="en-US" sz="2000" dirty="0">
                <a:latin typeface="Arial Rounded MT Bold" panose="020F0704030504030204" pitchFamily="34" charset="0"/>
              </a:rPr>
              <a:t>Enable close co-operation across all roles and functions</a:t>
            </a:r>
          </a:p>
          <a:p>
            <a:pPr lvl="0"/>
            <a:r>
              <a:rPr lang="en-US" sz="2000" dirty="0">
                <a:latin typeface="Arial Rounded MT Bold" panose="020F0704030504030204" pitchFamily="34" charset="0"/>
              </a:rPr>
              <a:t>Shield the team from external interferences</a:t>
            </a:r>
          </a:p>
          <a:p>
            <a:pPr lvl="0"/>
            <a:r>
              <a:rPr lang="en-US" sz="2000" dirty="0">
                <a:latin typeface="Arial Rounded MT Bold" panose="020F0704030504030204" pitchFamily="34" charset="0"/>
              </a:rPr>
              <a:t>Practices “</a:t>
            </a:r>
            <a:r>
              <a:rPr lang="en-US" sz="2000" b="1" dirty="0">
                <a:solidFill>
                  <a:srgbClr val="0070C0"/>
                </a:solidFill>
                <a:latin typeface="Arial Rounded MT Bold" panose="020F0704030504030204" pitchFamily="34" charset="0"/>
              </a:rPr>
              <a:t>Servant Leadership</a:t>
            </a:r>
            <a:r>
              <a:rPr lang="en-US" sz="2000" dirty="0">
                <a:latin typeface="Arial Rounded MT Bold" panose="020F0704030504030204" pitchFamily="34" charset="0"/>
              </a:rPr>
              <a:t>” – Facilitator and enabler rather than a Manager</a:t>
            </a:r>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spTree>
    <p:extLst>
      <p:ext uri="{BB962C8B-B14F-4D97-AF65-F5344CB8AC3E}">
        <p14:creationId xmlns:p14="http://schemas.microsoft.com/office/powerpoint/2010/main" val="2320352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Development Team</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pPr lvl="0"/>
            <a:r>
              <a:rPr lang="en-US" sz="2000" dirty="0">
                <a:latin typeface="Arial Rounded MT Bold" panose="020F0704030504030204" pitchFamily="34" charset="0"/>
              </a:rPr>
              <a:t>Typically 4 – 9 people. Ideally 7+/- 2 (Note: Scrum Master &amp; Product Owner Excluded)</a:t>
            </a:r>
          </a:p>
          <a:p>
            <a:pPr lvl="0"/>
            <a:r>
              <a:rPr lang="en-US" sz="2000" b="1" dirty="0">
                <a:solidFill>
                  <a:srgbClr val="0070C0"/>
                </a:solidFill>
                <a:latin typeface="Arial Rounded MT Bold" panose="020F0704030504030204" pitchFamily="34" charset="0"/>
              </a:rPr>
              <a:t>Cross functional</a:t>
            </a:r>
            <a:r>
              <a:rPr lang="en-US" sz="2000" dirty="0">
                <a:solidFill>
                  <a:srgbClr val="0070C0"/>
                </a:solidFill>
                <a:latin typeface="Arial Rounded MT Bold" panose="020F0704030504030204" pitchFamily="34" charset="0"/>
              </a:rPr>
              <a:t> </a:t>
            </a:r>
            <a:r>
              <a:rPr lang="en-US" sz="2000" dirty="0">
                <a:latin typeface="Arial Rounded MT Bold" panose="020F0704030504030204" pitchFamily="34" charset="0"/>
              </a:rPr>
              <a:t>– Programmers, testers, user experience designers, etc.,</a:t>
            </a:r>
          </a:p>
          <a:p>
            <a:pPr lvl="0"/>
            <a:r>
              <a:rPr lang="en-US" sz="2000" dirty="0">
                <a:latin typeface="Arial Rounded MT Bold" panose="020F0704030504030204" pitchFamily="34" charset="0"/>
              </a:rPr>
              <a:t>Members should be full-time – May be exceptions for DBA’s</a:t>
            </a:r>
          </a:p>
          <a:p>
            <a:pPr lvl="0"/>
            <a:r>
              <a:rPr lang="en-US" sz="2000" dirty="0">
                <a:latin typeface="Arial Rounded MT Bold" panose="020F0704030504030204" pitchFamily="34" charset="0"/>
              </a:rPr>
              <a:t>Teams are </a:t>
            </a:r>
            <a:r>
              <a:rPr lang="en-US" sz="2000" b="1" dirty="0">
                <a:solidFill>
                  <a:srgbClr val="0070C0"/>
                </a:solidFill>
                <a:latin typeface="Arial Rounded MT Bold" panose="020F0704030504030204" pitchFamily="34" charset="0"/>
              </a:rPr>
              <a:t>self-organizing</a:t>
            </a:r>
            <a:r>
              <a:rPr lang="en-US" sz="2000" dirty="0">
                <a:latin typeface="Arial Rounded MT Bold" panose="020F0704030504030204" pitchFamily="34" charset="0"/>
              </a:rPr>
              <a:t> (No titles)</a:t>
            </a:r>
          </a:p>
          <a:p>
            <a:pPr lvl="0"/>
            <a:r>
              <a:rPr lang="en-US" sz="2000" dirty="0">
                <a:latin typeface="Arial Rounded MT Bold" panose="020F0704030504030204" pitchFamily="34" charset="0"/>
              </a:rPr>
              <a:t>Membership should change only between sprints</a:t>
            </a:r>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pic>
        <p:nvPicPr>
          <p:cNvPr id="6" name="Picture 5" descr="dev-team1">
            <a:extLst>
              <a:ext uri="{FF2B5EF4-FFF2-40B4-BE49-F238E27FC236}">
                <a16:creationId xmlns:a16="http://schemas.microsoft.com/office/drawing/2014/main" id="{BB5F75AB-5215-4E2C-A2FD-719BD07CB80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865392" y="3407606"/>
            <a:ext cx="4645562" cy="2641502"/>
          </a:xfrm>
          <a:prstGeom prst="rect">
            <a:avLst/>
          </a:prstGeom>
          <a:noFill/>
          <a:ln>
            <a:noFill/>
          </a:ln>
        </p:spPr>
      </p:pic>
    </p:spTree>
    <p:extLst>
      <p:ext uri="{BB962C8B-B14F-4D97-AF65-F5344CB8AC3E}">
        <p14:creationId xmlns:p14="http://schemas.microsoft.com/office/powerpoint/2010/main" val="6845261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Scrum Ceremonies</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r>
              <a:rPr lang="en-US" sz="2000" dirty="0">
                <a:latin typeface="Arial Rounded MT Bold" panose="020F0704030504030204" pitchFamily="34" charset="0"/>
              </a:rPr>
              <a:t>Scrum activities are also known as events or ceremonies</a:t>
            </a:r>
          </a:p>
          <a:p>
            <a:r>
              <a:rPr lang="en-US" sz="2000" dirty="0">
                <a:latin typeface="Arial Rounded MT Bold" panose="020F0704030504030204" pitchFamily="34" charset="0"/>
              </a:rPr>
              <a:t>There are five scrum ceremonies:</a:t>
            </a:r>
          </a:p>
          <a:p>
            <a:pPr lvl="1"/>
            <a:r>
              <a:rPr lang="en-US" sz="2000" dirty="0">
                <a:latin typeface="Arial Rounded MT Bold" panose="020F0704030504030204" pitchFamily="34" charset="0"/>
              </a:rPr>
              <a:t>Product backlog refinement | grooming </a:t>
            </a:r>
          </a:p>
          <a:p>
            <a:pPr lvl="1"/>
            <a:r>
              <a:rPr lang="en-US" sz="2000" dirty="0">
                <a:latin typeface="Arial Rounded MT Bold" panose="020F0704030504030204" pitchFamily="34" charset="0"/>
              </a:rPr>
              <a:t>Sprint planning meetings</a:t>
            </a:r>
          </a:p>
          <a:p>
            <a:pPr lvl="1"/>
            <a:r>
              <a:rPr lang="en-US" sz="2000" dirty="0">
                <a:latin typeface="Arial Rounded MT Bold" panose="020F0704030504030204" pitchFamily="34" charset="0"/>
              </a:rPr>
              <a:t>Daily scrum</a:t>
            </a:r>
          </a:p>
          <a:p>
            <a:pPr lvl="1"/>
            <a:r>
              <a:rPr lang="en-US" sz="2000" dirty="0">
                <a:latin typeface="Arial Rounded MT Bold" panose="020F0704030504030204" pitchFamily="34" charset="0"/>
              </a:rPr>
              <a:t>Sprint reviews</a:t>
            </a:r>
          </a:p>
          <a:p>
            <a:pPr lvl="1"/>
            <a:r>
              <a:rPr lang="en-US" sz="2000" dirty="0">
                <a:latin typeface="Arial Rounded MT Bold" panose="020F0704030504030204" pitchFamily="34" charset="0"/>
              </a:rPr>
              <a:t>Sprint retrospective </a:t>
            </a:r>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spTree>
    <p:extLst>
      <p:ext uri="{BB962C8B-B14F-4D97-AF65-F5344CB8AC3E}">
        <p14:creationId xmlns:p14="http://schemas.microsoft.com/office/powerpoint/2010/main" val="20624206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Scrum Ceremonies Timeboxing</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7929FE1C-0605-4648-8776-D33588799F21}"/>
              </a:ext>
            </a:extLst>
          </p:cNvPr>
          <p:cNvPicPr>
            <a:picLocks noChangeAspect="1"/>
          </p:cNvPicPr>
          <p:nvPr/>
        </p:nvPicPr>
        <p:blipFill>
          <a:blip r:embed="rId2"/>
          <a:stretch>
            <a:fillRect/>
          </a:stretch>
        </p:blipFill>
        <p:spPr>
          <a:xfrm>
            <a:off x="1249538" y="1386921"/>
            <a:ext cx="9383434" cy="5125165"/>
          </a:xfrm>
          <a:prstGeom prst="rect">
            <a:avLst/>
          </a:prstGeom>
        </p:spPr>
      </p:pic>
    </p:spTree>
    <p:extLst>
      <p:ext uri="{BB962C8B-B14F-4D97-AF65-F5344CB8AC3E}">
        <p14:creationId xmlns:p14="http://schemas.microsoft.com/office/powerpoint/2010/main" val="2351895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2B2542-A079-44FC-AC89-E00DCDDBD63C}"/>
              </a:ext>
            </a:extLst>
          </p:cNvPr>
          <p:cNvSpPr>
            <a:spLocks noGrp="1"/>
          </p:cNvSpPr>
          <p:nvPr>
            <p:ph type="title"/>
          </p:nvPr>
        </p:nvSpPr>
        <p:spPr>
          <a:solidFill>
            <a:srgbClr val="0070C0"/>
          </a:solidFill>
        </p:spPr>
        <p:txBody>
          <a:bodyPr/>
          <a:lstStyle/>
          <a:p>
            <a:pPr algn="ctr"/>
            <a:r>
              <a:rPr lang="en-US" dirty="0">
                <a:solidFill>
                  <a:schemeClr val="bg1"/>
                </a:solidFill>
              </a:rPr>
              <a:t>Creating an Agile Mindset</a:t>
            </a:r>
          </a:p>
        </p:txBody>
      </p:sp>
      <p:sp>
        <p:nvSpPr>
          <p:cNvPr id="5" name="Text Placeholder 4">
            <a:extLst>
              <a:ext uri="{FF2B5EF4-FFF2-40B4-BE49-F238E27FC236}">
                <a16:creationId xmlns:a16="http://schemas.microsoft.com/office/drawing/2014/main" id="{401258A2-18A0-4D6B-A76B-B6ADAAD94C77}"/>
              </a:ext>
            </a:extLst>
          </p:cNvPr>
          <p:cNvSpPr>
            <a:spLocks noGrp="1"/>
          </p:cNvSpPr>
          <p:nvPr>
            <p:ph type="body" idx="1"/>
          </p:nvPr>
        </p:nvSpPr>
        <p:spPr>
          <a:solidFill>
            <a:srgbClr val="FFFF66"/>
          </a:solidFill>
        </p:spPr>
        <p:txBody>
          <a:bodyPr>
            <a:normAutofit/>
          </a:bodyPr>
          <a:lstStyle/>
          <a:p>
            <a:pPr algn="ctr"/>
            <a:endParaRPr lang="en-US" sz="2000" dirty="0">
              <a:solidFill>
                <a:srgbClr val="C00000"/>
              </a:solidFill>
              <a:latin typeface="+mj-lt"/>
              <a:ea typeface="+mj-ea"/>
              <a:cs typeface="+mj-cs"/>
            </a:endParaRPr>
          </a:p>
          <a:p>
            <a:pPr algn="ctr"/>
            <a:r>
              <a:rPr lang="en-US" sz="3200" b="1" dirty="0">
                <a:solidFill>
                  <a:srgbClr val="C00000"/>
                </a:solidFill>
                <a:latin typeface="+mj-lt"/>
                <a:ea typeface="+mj-ea"/>
                <a:cs typeface="+mj-cs"/>
              </a:rPr>
              <a:t>Agile Manifesto , Principles</a:t>
            </a:r>
          </a:p>
        </p:txBody>
      </p:sp>
    </p:spTree>
    <p:extLst>
      <p:ext uri="{BB962C8B-B14F-4D97-AF65-F5344CB8AC3E}">
        <p14:creationId xmlns:p14="http://schemas.microsoft.com/office/powerpoint/2010/main" val="27479586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Scrum Ceremonies Timeboxing</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pPr lvl="0"/>
            <a:r>
              <a:rPr lang="en-IN" sz="2000" dirty="0">
                <a:latin typeface="Arial Rounded MT Bold" panose="020F0704030504030204" pitchFamily="34" charset="0"/>
              </a:rPr>
              <a:t>Time box is the maximum time allowed for an event</a:t>
            </a:r>
            <a:endParaRPr lang="en-US" sz="2000" dirty="0">
              <a:latin typeface="Arial Rounded MT Bold" panose="020F0704030504030204" pitchFamily="34" charset="0"/>
            </a:endParaRPr>
          </a:p>
          <a:p>
            <a:pPr lvl="0"/>
            <a:r>
              <a:rPr lang="en-IN" sz="2000" dirty="0">
                <a:latin typeface="Arial Rounded MT Bold" panose="020F0704030504030204" pitchFamily="34" charset="0"/>
              </a:rPr>
              <a:t>Time box makes teams focus on most important things first</a:t>
            </a:r>
            <a:endParaRPr lang="en-US" sz="2000" dirty="0">
              <a:latin typeface="Arial Rounded MT Bold" panose="020F0704030504030204" pitchFamily="34" charset="0"/>
            </a:endParaRPr>
          </a:p>
          <a:p>
            <a:pPr lvl="0"/>
            <a:r>
              <a:rPr lang="en-IN" sz="2000" dirty="0">
                <a:latin typeface="Arial Rounded MT Bold" panose="020F0704030504030204" pitchFamily="34" charset="0"/>
              </a:rPr>
              <a:t>All Scrum events are time boxed. Sprints are time boxed at 1-6 weeks</a:t>
            </a:r>
            <a:endParaRPr lang="en-US" sz="2000" dirty="0">
              <a:latin typeface="Arial Rounded MT Bold" panose="020F0704030504030204" pitchFamily="34" charset="0"/>
            </a:endParaRPr>
          </a:p>
          <a:p>
            <a:r>
              <a:rPr lang="en-US" sz="2000" dirty="0">
                <a:latin typeface="Arial Rounded MT Bold" panose="020F0704030504030204" pitchFamily="34" charset="0"/>
              </a:rPr>
              <a:t>Timeboxing for scrum ceremonies:</a:t>
            </a:r>
          </a:p>
          <a:p>
            <a:pPr lvl="1"/>
            <a:r>
              <a:rPr lang="en-US" sz="2000" dirty="0">
                <a:latin typeface="Arial Rounded MT Bold" panose="020F0704030504030204" pitchFamily="34" charset="0"/>
              </a:rPr>
              <a:t>Sprint</a:t>
            </a:r>
          </a:p>
          <a:p>
            <a:pPr lvl="1"/>
            <a:r>
              <a:rPr lang="en-US" sz="2000" dirty="0">
                <a:latin typeface="Arial Rounded MT Bold" panose="020F0704030504030204" pitchFamily="34" charset="0"/>
              </a:rPr>
              <a:t>Sprint planning meetings</a:t>
            </a:r>
          </a:p>
          <a:p>
            <a:pPr lvl="1"/>
            <a:r>
              <a:rPr lang="en-US" sz="2000" dirty="0">
                <a:latin typeface="Arial Rounded MT Bold" panose="020F0704030504030204" pitchFamily="34" charset="0"/>
              </a:rPr>
              <a:t>Daily scrum</a:t>
            </a:r>
          </a:p>
          <a:p>
            <a:pPr lvl="1"/>
            <a:r>
              <a:rPr lang="en-US" sz="2000" dirty="0">
                <a:latin typeface="Arial Rounded MT Bold" panose="020F0704030504030204" pitchFamily="34" charset="0"/>
              </a:rPr>
              <a:t>Sprint reviews</a:t>
            </a:r>
          </a:p>
          <a:p>
            <a:pPr lvl="1"/>
            <a:r>
              <a:rPr lang="en-US" sz="2000" dirty="0">
                <a:latin typeface="Arial Rounded MT Bold" panose="020F0704030504030204" pitchFamily="34" charset="0"/>
              </a:rPr>
              <a:t>Sprint retrospective </a:t>
            </a:r>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E15F2780-56EF-4155-873F-9CB10C66CC6D}"/>
              </a:ext>
            </a:extLst>
          </p:cNvPr>
          <p:cNvPicPr>
            <a:picLocks noChangeAspect="1"/>
          </p:cNvPicPr>
          <p:nvPr/>
        </p:nvPicPr>
        <p:blipFill>
          <a:blip r:embed="rId2"/>
          <a:stretch>
            <a:fillRect/>
          </a:stretch>
        </p:blipFill>
        <p:spPr>
          <a:xfrm>
            <a:off x="5979381" y="2294736"/>
            <a:ext cx="4895556" cy="3923388"/>
          </a:xfrm>
          <a:prstGeom prst="rect">
            <a:avLst/>
          </a:prstGeom>
        </p:spPr>
      </p:pic>
    </p:spTree>
    <p:extLst>
      <p:ext uri="{BB962C8B-B14F-4D97-AF65-F5344CB8AC3E}">
        <p14:creationId xmlns:p14="http://schemas.microsoft.com/office/powerpoint/2010/main" val="38272570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Product Backlog Refinement | Grooming</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pPr marL="0" indent="0">
              <a:buNone/>
            </a:pPr>
            <a:r>
              <a:rPr lang="en-IN" sz="2000" dirty="0">
                <a:latin typeface="Arial Rounded MT Bold" panose="020F0704030504030204" pitchFamily="34" charset="0"/>
              </a:rPr>
              <a:t>Product backlog refinement is the process through which product backlog items are reviewed by the Scrum team and revised, providing more detail and ensuring that there is greater clarity in the requirements for that item</a:t>
            </a:r>
          </a:p>
          <a:p>
            <a:r>
              <a:rPr lang="en-US" sz="2000" dirty="0">
                <a:latin typeface="Arial Rounded MT Bold" panose="020F0704030504030204" pitchFamily="34" charset="0"/>
              </a:rPr>
              <a:t>The product owner owns the backlog </a:t>
            </a:r>
          </a:p>
          <a:p>
            <a:r>
              <a:rPr lang="en-US" sz="2000" dirty="0">
                <a:latin typeface="Arial Rounded MT Bold" panose="020F0704030504030204" pitchFamily="34" charset="0"/>
              </a:rPr>
              <a:t>Backlog refinement is the prioritization backlog items </a:t>
            </a:r>
          </a:p>
          <a:p>
            <a:r>
              <a:rPr lang="en-US" sz="2000" dirty="0">
                <a:latin typeface="Arial Rounded MT Bold" panose="020F0704030504030204" pitchFamily="34" charset="0"/>
              </a:rPr>
              <a:t>The entire project team may participate in the backlog grooming </a:t>
            </a:r>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pic>
        <p:nvPicPr>
          <p:cNvPr id="6" name="Picture 5" descr="pbr-1">
            <a:extLst>
              <a:ext uri="{FF2B5EF4-FFF2-40B4-BE49-F238E27FC236}">
                <a16:creationId xmlns:a16="http://schemas.microsoft.com/office/drawing/2014/main" id="{898673B3-1C8B-4A09-A1C8-EC89465BF0C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145252" y="3263827"/>
            <a:ext cx="5198110" cy="2778125"/>
          </a:xfrm>
          <a:prstGeom prst="rect">
            <a:avLst/>
          </a:prstGeom>
          <a:noFill/>
          <a:ln>
            <a:solidFill>
              <a:schemeClr val="accent1"/>
            </a:solidFill>
          </a:ln>
        </p:spPr>
      </p:pic>
    </p:spTree>
    <p:extLst>
      <p:ext uri="{BB962C8B-B14F-4D97-AF65-F5344CB8AC3E}">
        <p14:creationId xmlns:p14="http://schemas.microsoft.com/office/powerpoint/2010/main" val="29591653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Product Backlog Refinement | Grooming</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pPr marL="0" indent="0" algn="just">
              <a:lnSpc>
                <a:spcPct val="150000"/>
              </a:lnSpc>
              <a:spcBef>
                <a:spcPts val="0"/>
              </a:spcBef>
              <a:buNone/>
            </a:pPr>
            <a:r>
              <a:rPr lang="en-IN" sz="2000" dirty="0">
                <a:latin typeface="Arial Rounded MT Bold" panose="020F0704030504030204" pitchFamily="34" charset="0"/>
              </a:rPr>
              <a:t>Scrum has an activity called “Product Backlog Refinement” to progressively elaborate the product backlog</a:t>
            </a:r>
            <a:endParaRPr lang="en-US" sz="2000" dirty="0">
              <a:latin typeface="Arial Rounded MT Bold" panose="020F0704030504030204" pitchFamily="34" charset="0"/>
            </a:endParaRPr>
          </a:p>
          <a:p>
            <a:pPr lvl="0" algn="just">
              <a:lnSpc>
                <a:spcPct val="150000"/>
              </a:lnSpc>
              <a:spcBef>
                <a:spcPts val="0"/>
              </a:spcBef>
            </a:pPr>
            <a:r>
              <a:rPr lang="en-IN" sz="2000" dirty="0">
                <a:latin typeface="Arial Rounded MT Bold" panose="020F0704030504030204" pitchFamily="34" charset="0"/>
              </a:rPr>
              <a:t>Primary goal of product backlog refinement is to get ready with few items for upcoming one or two sprints</a:t>
            </a:r>
            <a:endParaRPr lang="en-US" sz="2000" dirty="0">
              <a:latin typeface="Arial Rounded MT Bold" panose="020F0704030504030204" pitchFamily="34" charset="0"/>
            </a:endParaRPr>
          </a:p>
          <a:p>
            <a:pPr lvl="0" algn="just">
              <a:lnSpc>
                <a:spcPct val="150000"/>
              </a:lnSpc>
              <a:spcBef>
                <a:spcPts val="0"/>
              </a:spcBef>
            </a:pPr>
            <a:r>
              <a:rPr lang="en-IN" sz="2000" dirty="0">
                <a:latin typeface="Arial Rounded MT Bold" panose="020F0704030504030204" pitchFamily="34" charset="0"/>
              </a:rPr>
              <a:t>Product Backlog items that are refined are deemed “Ready” for selection in a Sprint Planning</a:t>
            </a:r>
            <a:endParaRPr lang="en-US" sz="2000" dirty="0">
              <a:latin typeface="Arial Rounded MT Bold" panose="020F0704030504030204" pitchFamily="34" charset="0"/>
            </a:endParaRPr>
          </a:p>
          <a:p>
            <a:pPr lvl="0" algn="just">
              <a:lnSpc>
                <a:spcPct val="150000"/>
              </a:lnSpc>
              <a:spcBef>
                <a:spcPts val="0"/>
              </a:spcBef>
            </a:pPr>
            <a:r>
              <a:rPr lang="en-IN" sz="2000" dirty="0">
                <a:latin typeface="Arial Rounded MT Bold" panose="020F0704030504030204" pitchFamily="34" charset="0"/>
              </a:rPr>
              <a:t>Product Backlog Refinement is the act of adding detail, estimates and order to items in the Product Backlog</a:t>
            </a:r>
            <a:endParaRPr lang="en-US" sz="2000" dirty="0">
              <a:latin typeface="Arial Rounded MT Bold" panose="020F0704030504030204" pitchFamily="34" charset="0"/>
            </a:endParaRPr>
          </a:p>
          <a:p>
            <a:pPr lvl="0" algn="just">
              <a:lnSpc>
                <a:spcPct val="150000"/>
              </a:lnSpc>
              <a:spcBef>
                <a:spcPts val="0"/>
              </a:spcBef>
            </a:pPr>
            <a:r>
              <a:rPr lang="en-IN" sz="2000" dirty="0">
                <a:latin typeface="Arial Rounded MT Bold" panose="020F0704030504030204" pitchFamily="34" charset="0"/>
              </a:rPr>
              <a:t>Product Backlog Refinement is an ongoing activity throughout a Scrum project</a:t>
            </a:r>
            <a:endParaRPr lang="en-US" sz="2000" dirty="0">
              <a:latin typeface="Arial Rounded MT Bold" panose="020F0704030504030204" pitchFamily="34" charset="0"/>
            </a:endParaRPr>
          </a:p>
          <a:p>
            <a:pPr lvl="0" algn="just">
              <a:lnSpc>
                <a:spcPct val="150000"/>
              </a:lnSpc>
              <a:spcBef>
                <a:spcPts val="0"/>
              </a:spcBef>
            </a:pPr>
            <a:r>
              <a:rPr lang="en-IN" sz="2000" dirty="0">
                <a:latin typeface="Arial Rounded MT Bold" panose="020F0704030504030204" pitchFamily="34" charset="0"/>
              </a:rPr>
              <a:t>Team and PO decide the frequency and duration of backlog refinement meeting. However, it is time boxed at 10% of total available time.</a:t>
            </a:r>
            <a:endParaRPr lang="en-US" sz="2000" dirty="0">
              <a:latin typeface="Arial Rounded MT Bold" panose="020F0704030504030204" pitchFamily="34" charset="0"/>
            </a:endParaRPr>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spTree>
    <p:extLst>
      <p:ext uri="{BB962C8B-B14F-4D97-AF65-F5344CB8AC3E}">
        <p14:creationId xmlns:p14="http://schemas.microsoft.com/office/powerpoint/2010/main" val="2978974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Sprint Planning</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r>
              <a:rPr lang="en-US" sz="2000" dirty="0">
                <a:latin typeface="Arial Rounded MT Bold" panose="020F0704030504030204" pitchFamily="34" charset="0"/>
              </a:rPr>
              <a:t>Product Owner and Project team needs to discuss the goals of the upcoming sprint </a:t>
            </a:r>
          </a:p>
          <a:p>
            <a:pPr lvl="0"/>
            <a:r>
              <a:rPr lang="en-US" sz="2000" dirty="0">
                <a:latin typeface="Arial Rounded MT Bold" panose="020F0704030504030204" pitchFamily="34" charset="0"/>
              </a:rPr>
              <a:t>Product Owner and team negotiates stories to select in current sprint from prioritized product backlog for the upcoming sprint</a:t>
            </a:r>
          </a:p>
          <a:p>
            <a:pPr lvl="1"/>
            <a:r>
              <a:rPr lang="en-US" sz="2000" dirty="0">
                <a:latin typeface="Arial Rounded MT Bold" panose="020F0704030504030204" pitchFamily="34" charset="0"/>
              </a:rPr>
              <a:t>Selected stories are estimated with agreed acceptance criteria</a:t>
            </a:r>
          </a:p>
          <a:p>
            <a:pPr lvl="1"/>
            <a:r>
              <a:rPr lang="en-US" sz="2000" dirty="0">
                <a:latin typeface="Arial Rounded MT Bold" panose="020F0704030504030204" pitchFamily="34" charset="0"/>
              </a:rPr>
              <a:t>Team identifies and estimates Task, discusses how the work will be accomplished</a:t>
            </a:r>
          </a:p>
          <a:p>
            <a:pPr lvl="0"/>
            <a:r>
              <a:rPr lang="en-US" sz="2000" dirty="0">
                <a:latin typeface="Arial Rounded MT Bold" panose="020F0704030504030204" pitchFamily="34" charset="0"/>
              </a:rPr>
              <a:t>Scrum Master, Product Owner and team can attend the meeting</a:t>
            </a:r>
          </a:p>
          <a:p>
            <a:r>
              <a:rPr lang="en-US" sz="2000" dirty="0">
                <a:latin typeface="Arial Rounded MT Bold" panose="020F0704030504030204" pitchFamily="34" charset="0"/>
              </a:rPr>
              <a:t>Product Backlog has to be groomed by PO prior to sprint planning meeting, Product owner reviews with the team items in the updated backlog</a:t>
            </a:r>
          </a:p>
          <a:p>
            <a:r>
              <a:rPr lang="en-US" sz="2000" dirty="0">
                <a:latin typeface="Arial Rounded MT Bold" panose="020F0704030504030204" pitchFamily="34" charset="0"/>
              </a:rPr>
              <a:t>Self-organized Development team defines how the work will be done in the goals of the sprint will be achieved </a:t>
            </a:r>
          </a:p>
          <a:p>
            <a:pPr lvl="0"/>
            <a:r>
              <a:rPr lang="en-US" sz="2000" dirty="0">
                <a:latin typeface="Arial Rounded MT Bold" panose="020F0704030504030204" pitchFamily="34" charset="0"/>
              </a:rPr>
              <a:t>Normally split into 2 sets of 4 hours each   </a:t>
            </a:r>
            <a:r>
              <a:rPr lang="en-US" sz="2000" dirty="0">
                <a:solidFill>
                  <a:srgbClr val="0070C0"/>
                </a:solidFill>
                <a:latin typeface="Arial Rounded MT Bold" panose="020F0704030504030204" pitchFamily="34" charset="0"/>
              </a:rPr>
              <a:t>Timebox: Max 8 hours per sprint</a:t>
            </a:r>
          </a:p>
          <a:p>
            <a:pPr lvl="1"/>
            <a:r>
              <a:rPr lang="en-US" sz="2000" dirty="0">
                <a:latin typeface="Arial Rounded MT Bold" panose="020F0704030504030204" pitchFamily="34" charset="0"/>
              </a:rPr>
              <a:t>First half for choosing the product backlog items with PO</a:t>
            </a:r>
          </a:p>
          <a:p>
            <a:pPr lvl="1"/>
            <a:r>
              <a:rPr lang="en-US" sz="2000" dirty="0">
                <a:latin typeface="Arial Rounded MT Bold" panose="020F0704030504030204" pitchFamily="34" charset="0"/>
              </a:rPr>
              <a:t>Second half for splitting into tasks and assignment (Product Owner is optional for the second half)</a:t>
            </a:r>
          </a:p>
          <a:p>
            <a:pPr lvl="0"/>
            <a:r>
              <a:rPr lang="en-US" sz="2000" dirty="0">
                <a:latin typeface="Arial Rounded MT Bold" panose="020F0704030504030204" pitchFamily="34" charset="0"/>
              </a:rPr>
              <a:t>Artifacts – Sprint Goal , Sprint Backlog (Output of Sprint Planning)</a:t>
            </a:r>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spTree>
    <p:extLst>
      <p:ext uri="{BB962C8B-B14F-4D97-AF65-F5344CB8AC3E}">
        <p14:creationId xmlns:p14="http://schemas.microsoft.com/office/powerpoint/2010/main" val="15998462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Sprint Planning</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pPr algn="just">
              <a:lnSpc>
                <a:spcPct val="150000"/>
              </a:lnSpc>
              <a:spcBef>
                <a:spcPts val="0"/>
              </a:spcBef>
            </a:pPr>
            <a:r>
              <a:rPr lang="en-US" sz="2000" dirty="0">
                <a:solidFill>
                  <a:srgbClr val="0070C0"/>
                </a:solidFill>
                <a:latin typeface="Arial Rounded MT Bold" panose="020F0704030504030204" pitchFamily="34" charset="0"/>
              </a:rPr>
              <a:t>Input: Refined Product Backlog | Latest Product Increment | Team Capacity </a:t>
            </a:r>
          </a:p>
          <a:p>
            <a:pPr algn="just">
              <a:lnSpc>
                <a:spcPct val="150000"/>
              </a:lnSpc>
              <a:spcBef>
                <a:spcPts val="0"/>
              </a:spcBef>
            </a:pPr>
            <a:r>
              <a:rPr lang="en-US" sz="2000" dirty="0">
                <a:solidFill>
                  <a:srgbClr val="0070C0"/>
                </a:solidFill>
                <a:latin typeface="Arial Rounded MT Bold" panose="020F0704030504030204" pitchFamily="34" charset="0"/>
                <a:cs typeface="Arial" panose="020B0604020202020204" pitchFamily="34" charset="0"/>
              </a:rPr>
              <a:t>Outcome: Sprint Goal | Sprint Backlog</a:t>
            </a:r>
            <a:endParaRPr lang="en-US" sz="2000" dirty="0">
              <a:latin typeface="Arial Rounded MT Bold" panose="020F0704030504030204" pitchFamily="34" charset="0"/>
              <a:cs typeface="Arial" panose="020B0604020202020204" pitchFamily="34" charset="0"/>
            </a:endParaRPr>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pic>
        <p:nvPicPr>
          <p:cNvPr id="2050" name="Picture 2" descr="Image result for sprint planning">
            <a:extLst>
              <a:ext uri="{FF2B5EF4-FFF2-40B4-BE49-F238E27FC236}">
                <a16:creationId xmlns:a16="http://schemas.microsoft.com/office/drawing/2014/main" id="{1D0151E3-CFFB-4376-8923-147894294E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7785" y="2067786"/>
            <a:ext cx="8834511" cy="4431692"/>
          </a:xfrm>
          <a:prstGeom prst="rect">
            <a:avLst/>
          </a:prstGeom>
          <a:extLst>
            <a:ext uri="{909E8E84-426E-40DD-AFC4-6F175D3DCCD1}">
              <a14:hiddenFill xmlns:a14="http://schemas.microsoft.com/office/drawing/2010/main">
                <a:solidFill>
                  <a:srgbClr val="FFFFFF"/>
                </a:solidFill>
              </a14:hiddenFill>
            </a:ext>
          </a:extLst>
        </p:spPr>
        <p:style>
          <a:lnRef idx="2">
            <a:schemeClr val="accent5"/>
          </a:lnRef>
          <a:fillRef idx="1">
            <a:schemeClr val="lt1"/>
          </a:fillRef>
          <a:effectRef idx="0">
            <a:schemeClr val="accent5"/>
          </a:effectRef>
          <a:fontRef idx="minor">
            <a:schemeClr val="dk1"/>
          </a:fontRef>
        </p:style>
      </p:pic>
    </p:spTree>
    <p:extLst>
      <p:ext uri="{BB962C8B-B14F-4D97-AF65-F5344CB8AC3E}">
        <p14:creationId xmlns:p14="http://schemas.microsoft.com/office/powerpoint/2010/main" val="10395763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Daily Scrum</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pPr>
              <a:lnSpc>
                <a:spcPct val="200000"/>
              </a:lnSpc>
              <a:spcBef>
                <a:spcPts val="0"/>
              </a:spcBef>
            </a:pPr>
            <a:r>
              <a:rPr lang="en-US" sz="2000" dirty="0">
                <a:latin typeface="Arial Rounded MT Bold" panose="020F0704030504030204" pitchFamily="34" charset="0"/>
              </a:rPr>
              <a:t>The daily scrum is also known as a stand-up meeting, typically first activity of the day </a:t>
            </a:r>
          </a:p>
          <a:p>
            <a:pPr>
              <a:lnSpc>
                <a:spcPct val="200000"/>
              </a:lnSpc>
              <a:spcBef>
                <a:spcPts val="0"/>
              </a:spcBef>
            </a:pPr>
            <a:r>
              <a:rPr lang="en-US" sz="2000" dirty="0">
                <a:latin typeface="Arial Rounded MT Bold" panose="020F0704030504030204" pitchFamily="34" charset="0"/>
              </a:rPr>
              <a:t>This is a </a:t>
            </a:r>
            <a:r>
              <a:rPr lang="en-US" sz="2000" dirty="0">
                <a:solidFill>
                  <a:srgbClr val="0070C0"/>
                </a:solidFill>
                <a:latin typeface="Arial Rounded MT Bold" panose="020F0704030504030204" pitchFamily="34" charset="0"/>
              </a:rPr>
              <a:t>15-minute timeboxed </a:t>
            </a:r>
            <a:r>
              <a:rPr lang="en-US" sz="2000" dirty="0">
                <a:latin typeface="Arial Rounded MT Bold" panose="020F0704030504030204" pitchFamily="34" charset="0"/>
              </a:rPr>
              <a:t>meeting </a:t>
            </a:r>
          </a:p>
          <a:p>
            <a:pPr>
              <a:lnSpc>
                <a:spcPct val="200000"/>
              </a:lnSpc>
              <a:spcBef>
                <a:spcPts val="0"/>
              </a:spcBef>
            </a:pPr>
            <a:r>
              <a:rPr lang="en-US" sz="2000" dirty="0">
                <a:latin typeface="Arial Rounded MT Bold" panose="020F0704030504030204" pitchFamily="34" charset="0"/>
              </a:rPr>
              <a:t>The daily scrum is held every day at the same time and location </a:t>
            </a:r>
          </a:p>
          <a:p>
            <a:pPr>
              <a:lnSpc>
                <a:spcPct val="200000"/>
              </a:lnSpc>
              <a:spcBef>
                <a:spcPts val="0"/>
              </a:spcBef>
            </a:pPr>
            <a:r>
              <a:rPr lang="en-US" sz="2000" dirty="0">
                <a:latin typeface="Arial Rounded MT Bold" panose="020F0704030504030204" pitchFamily="34" charset="0"/>
              </a:rPr>
              <a:t>The whole world is invited </a:t>
            </a:r>
          </a:p>
          <a:p>
            <a:pPr>
              <a:lnSpc>
                <a:spcPct val="200000"/>
              </a:lnSpc>
              <a:spcBef>
                <a:spcPts val="0"/>
              </a:spcBef>
            </a:pPr>
            <a:r>
              <a:rPr lang="en-US" sz="2000" dirty="0">
                <a:latin typeface="Arial Rounded MT Bold" panose="020F0704030504030204" pitchFamily="34" charset="0"/>
              </a:rPr>
              <a:t>The daily scrum is for the development team only, facilitated by Scrum Master, Product Owner optional</a:t>
            </a:r>
          </a:p>
          <a:p>
            <a:pPr>
              <a:lnSpc>
                <a:spcPct val="200000"/>
              </a:lnSpc>
              <a:spcBef>
                <a:spcPts val="0"/>
              </a:spcBef>
            </a:pPr>
            <a:r>
              <a:rPr lang="en-US" sz="2000" dirty="0">
                <a:latin typeface="Arial Rounded MT Bold" panose="020F0704030504030204" pitchFamily="34" charset="0"/>
              </a:rPr>
              <a:t>This is not problem solving meeting. Pigs can talk, Chickens observe</a:t>
            </a:r>
          </a:p>
          <a:p>
            <a:pPr>
              <a:lnSpc>
                <a:spcPct val="200000"/>
              </a:lnSpc>
              <a:spcBef>
                <a:spcPts val="0"/>
              </a:spcBef>
            </a:pPr>
            <a:r>
              <a:rPr lang="en-US" sz="2000" dirty="0">
                <a:latin typeface="Arial Rounded MT Bold" panose="020F0704030504030204" pitchFamily="34" charset="0"/>
              </a:rPr>
              <a:t>Scrum Master to intervene to bring in discipline after due attempts at self-correction</a:t>
            </a:r>
          </a:p>
          <a:p>
            <a:pPr marL="0" indent="0">
              <a:lnSpc>
                <a:spcPct val="200000"/>
              </a:lnSpc>
              <a:spcBef>
                <a:spcPts val="0"/>
              </a:spcBef>
              <a:buNone/>
            </a:pPr>
            <a:endParaRPr lang="en-US" sz="2000" dirty="0">
              <a:solidFill>
                <a:srgbClr val="0070C0"/>
              </a:solidFill>
              <a:latin typeface="Arial Rounded MT Bold" panose="020F0704030504030204" pitchFamily="34" charset="0"/>
            </a:endParaRPr>
          </a:p>
          <a:p>
            <a:pPr marL="0" indent="0">
              <a:buNone/>
            </a:pPr>
            <a:endParaRPr lang="en-US" dirty="0"/>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spTree>
    <p:extLst>
      <p:ext uri="{BB962C8B-B14F-4D97-AF65-F5344CB8AC3E}">
        <p14:creationId xmlns:p14="http://schemas.microsoft.com/office/powerpoint/2010/main" val="39720202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Daily Scrum</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pPr marL="0" indent="0">
              <a:buNone/>
            </a:pPr>
            <a:r>
              <a:rPr lang="en-US" sz="2000" dirty="0">
                <a:solidFill>
                  <a:srgbClr val="0070C0"/>
                </a:solidFill>
                <a:latin typeface="Arial Rounded MT Bold" panose="020F0704030504030204" pitchFamily="34" charset="0"/>
              </a:rPr>
              <a:t>Daily Scrum Meeting Questions  for the team members</a:t>
            </a:r>
          </a:p>
          <a:p>
            <a:r>
              <a:rPr lang="en-US" sz="2000" dirty="0">
                <a:latin typeface="Arial Rounded MT Bold" panose="020F0704030504030204" pitchFamily="34" charset="0"/>
              </a:rPr>
              <a:t>What have I done since the last daily scrum?</a:t>
            </a:r>
          </a:p>
          <a:p>
            <a:r>
              <a:rPr lang="en-US" sz="2000" dirty="0">
                <a:latin typeface="Arial Rounded MT Bold" panose="020F0704030504030204" pitchFamily="34" charset="0"/>
              </a:rPr>
              <a:t>What do I plan to do today?</a:t>
            </a:r>
          </a:p>
          <a:p>
            <a:r>
              <a:rPr lang="en-US" sz="2000" dirty="0">
                <a:latin typeface="Arial Rounded MT Bold" panose="020F0704030504030204" pitchFamily="34" charset="0"/>
              </a:rPr>
              <a:t>Are there any impediments to my progress?</a:t>
            </a:r>
          </a:p>
          <a:p>
            <a:pPr marL="0" indent="0" algn="just">
              <a:lnSpc>
                <a:spcPct val="150000"/>
              </a:lnSpc>
              <a:spcBef>
                <a:spcPts val="0"/>
              </a:spcBef>
              <a:buNone/>
            </a:pPr>
            <a:endParaRPr lang="en-US" sz="2000" dirty="0">
              <a:solidFill>
                <a:srgbClr val="0070C0"/>
              </a:solidFill>
              <a:latin typeface="Arial Rounded MT Bold" panose="020F0704030504030204" pitchFamily="34" charset="0"/>
            </a:endParaRPr>
          </a:p>
          <a:p>
            <a:pPr marL="0" indent="0" algn="just">
              <a:lnSpc>
                <a:spcPct val="150000"/>
              </a:lnSpc>
              <a:spcBef>
                <a:spcPts val="0"/>
              </a:spcBef>
              <a:buNone/>
            </a:pPr>
            <a:r>
              <a:rPr lang="en-US" sz="2000" dirty="0">
                <a:solidFill>
                  <a:srgbClr val="0070C0"/>
                </a:solidFill>
                <a:latin typeface="Arial Rounded MT Bold" panose="020F0704030504030204" pitchFamily="34" charset="0"/>
              </a:rPr>
              <a:t>Input: Sprint Backlog</a:t>
            </a:r>
          </a:p>
          <a:p>
            <a:pPr marL="0" indent="0" algn="just">
              <a:lnSpc>
                <a:spcPct val="150000"/>
              </a:lnSpc>
              <a:spcBef>
                <a:spcPts val="0"/>
              </a:spcBef>
              <a:buNone/>
            </a:pPr>
            <a:r>
              <a:rPr lang="en-US" sz="2000" dirty="0">
                <a:solidFill>
                  <a:srgbClr val="0070C0"/>
                </a:solidFill>
                <a:latin typeface="Arial Rounded MT Bold" panose="020F0704030504030204" pitchFamily="34" charset="0"/>
                <a:cs typeface="Arial" panose="020B0604020202020204" pitchFamily="34" charset="0"/>
              </a:rPr>
              <a:t>Outcome: Updated Sprint Backlog</a:t>
            </a:r>
            <a:endParaRPr lang="en-US" sz="2000" dirty="0">
              <a:latin typeface="Arial Rounded MT Bold" panose="020F0704030504030204" pitchFamily="34" charset="0"/>
            </a:endParaRPr>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9BB309F9-3E19-42A1-A26E-13050A2C9874}"/>
              </a:ext>
            </a:extLst>
          </p:cNvPr>
          <p:cNvPicPr>
            <a:picLocks noChangeAspect="1"/>
          </p:cNvPicPr>
          <p:nvPr/>
        </p:nvPicPr>
        <p:blipFill>
          <a:blip r:embed="rId2"/>
          <a:stretch>
            <a:fillRect/>
          </a:stretch>
        </p:blipFill>
        <p:spPr>
          <a:xfrm>
            <a:off x="5355140" y="2887750"/>
            <a:ext cx="6115904" cy="3277057"/>
          </a:xfrm>
          <a:prstGeom prst="rect">
            <a:avLst/>
          </a:prstGeom>
        </p:spPr>
      </p:pic>
    </p:spTree>
    <p:extLst>
      <p:ext uri="{BB962C8B-B14F-4D97-AF65-F5344CB8AC3E}">
        <p14:creationId xmlns:p14="http://schemas.microsoft.com/office/powerpoint/2010/main" val="10066377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Working with Large Scrum Team</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r>
              <a:rPr lang="en-US" sz="2000" dirty="0">
                <a:latin typeface="Arial Rounded MT Bold" panose="020F0704030504030204" pitchFamily="34" charset="0"/>
              </a:rPr>
              <a:t>Scrum of scrums </a:t>
            </a:r>
          </a:p>
          <a:p>
            <a:r>
              <a:rPr lang="en-US" sz="2000" dirty="0">
                <a:latin typeface="Arial Rounded MT Bold" panose="020F0704030504030204" pitchFamily="34" charset="0"/>
              </a:rPr>
              <a:t>Scrum of scrums of scrums</a:t>
            </a:r>
          </a:p>
          <a:p>
            <a:r>
              <a:rPr lang="en-US" sz="2000" dirty="0">
                <a:latin typeface="Arial Rounded MT Bold" panose="020F0704030504030204" pitchFamily="34" charset="0"/>
              </a:rPr>
              <a:t>Four questions are answered:</a:t>
            </a:r>
          </a:p>
          <a:p>
            <a:pPr lvl="1"/>
            <a:r>
              <a:rPr lang="en-US" sz="2000" dirty="0">
                <a:latin typeface="Arial Rounded MT Bold" panose="020F0704030504030204" pitchFamily="34" charset="0"/>
              </a:rPr>
              <a:t>What has your team done since we last met?</a:t>
            </a:r>
          </a:p>
          <a:p>
            <a:pPr lvl="1"/>
            <a:r>
              <a:rPr lang="en-US" sz="2000" dirty="0">
                <a:latin typeface="Arial Rounded MT Bold" panose="020F0704030504030204" pitchFamily="34" charset="0"/>
              </a:rPr>
              <a:t>What will your team do before our next meeting?</a:t>
            </a:r>
          </a:p>
          <a:p>
            <a:pPr lvl="1"/>
            <a:r>
              <a:rPr lang="en-US" sz="2000" dirty="0">
                <a:latin typeface="Arial Rounded MT Bold" panose="020F0704030504030204" pitchFamily="34" charset="0"/>
              </a:rPr>
              <a:t>Are there any roadblocks in your team’s way?</a:t>
            </a:r>
          </a:p>
          <a:p>
            <a:pPr lvl="1"/>
            <a:r>
              <a:rPr lang="en-US" sz="2000" dirty="0">
                <a:latin typeface="Arial Rounded MT Bold" panose="020F0704030504030204" pitchFamily="34" charset="0"/>
              </a:rPr>
              <a:t>Will your team put anything in another team’s way?</a:t>
            </a:r>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71DA1FEC-1785-45DD-8A3E-250688A6B31E}"/>
              </a:ext>
            </a:extLst>
          </p:cNvPr>
          <p:cNvPicPr>
            <a:picLocks noChangeAspect="1"/>
          </p:cNvPicPr>
          <p:nvPr/>
        </p:nvPicPr>
        <p:blipFill>
          <a:blip r:embed="rId2"/>
          <a:stretch>
            <a:fillRect/>
          </a:stretch>
        </p:blipFill>
        <p:spPr>
          <a:xfrm>
            <a:off x="3137096" y="3530673"/>
            <a:ext cx="4937758" cy="2954939"/>
          </a:xfrm>
          <a:prstGeom prst="rect">
            <a:avLst/>
          </a:prstGeom>
        </p:spPr>
      </p:pic>
    </p:spTree>
    <p:extLst>
      <p:ext uri="{BB962C8B-B14F-4D97-AF65-F5344CB8AC3E}">
        <p14:creationId xmlns:p14="http://schemas.microsoft.com/office/powerpoint/2010/main" val="22388602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Sprint Review</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pPr>
              <a:lnSpc>
                <a:spcPct val="150000"/>
              </a:lnSpc>
              <a:spcBef>
                <a:spcPts val="0"/>
              </a:spcBef>
            </a:pPr>
            <a:r>
              <a:rPr lang="en-US" sz="2000" dirty="0">
                <a:latin typeface="Arial Rounded MT Bold" panose="020F0704030504030204" pitchFamily="34" charset="0"/>
              </a:rPr>
              <a:t>Team presents what it accomplished during the sprint, typically takes the form of a demo of new features or underlying architecture. Done from QA server (Close to Prod)</a:t>
            </a:r>
          </a:p>
          <a:p>
            <a:pPr>
              <a:lnSpc>
                <a:spcPct val="150000"/>
              </a:lnSpc>
              <a:spcBef>
                <a:spcPts val="0"/>
              </a:spcBef>
            </a:pPr>
            <a:r>
              <a:rPr lang="en-US" sz="2000" dirty="0">
                <a:latin typeface="Arial Rounded MT Bold" panose="020F0704030504030204" pitchFamily="34" charset="0"/>
              </a:rPr>
              <a:t>Hosted at the end of every sprint </a:t>
            </a:r>
            <a:r>
              <a:rPr lang="en-US" sz="2000" dirty="0">
                <a:solidFill>
                  <a:srgbClr val="0070C0"/>
                </a:solidFill>
                <a:latin typeface="Arial Rounded MT Bold" panose="020F0704030504030204" pitchFamily="34" charset="0"/>
              </a:rPr>
              <a:t>Timebox: Max 4 hours per sprint</a:t>
            </a:r>
            <a:endParaRPr lang="en-US" sz="2000" dirty="0">
              <a:latin typeface="Arial Rounded MT Bold" panose="020F0704030504030204" pitchFamily="34" charset="0"/>
            </a:endParaRPr>
          </a:p>
          <a:p>
            <a:pPr>
              <a:lnSpc>
                <a:spcPct val="150000"/>
              </a:lnSpc>
              <a:spcBef>
                <a:spcPts val="0"/>
              </a:spcBef>
            </a:pPr>
            <a:r>
              <a:rPr lang="en-US" sz="2000" dirty="0">
                <a:latin typeface="Arial Rounded MT Bold" panose="020F0704030504030204" pitchFamily="34" charset="0"/>
              </a:rPr>
              <a:t>Attendees will be the development team, the product owner, scrum master, and sometimes other project stakeholders </a:t>
            </a:r>
          </a:p>
          <a:p>
            <a:pPr>
              <a:lnSpc>
                <a:spcPct val="150000"/>
              </a:lnSpc>
              <a:spcBef>
                <a:spcPts val="0"/>
              </a:spcBef>
            </a:pPr>
            <a:r>
              <a:rPr lang="en-US" sz="2000" dirty="0">
                <a:latin typeface="Arial Rounded MT Bold" panose="020F0704030504030204" pitchFamily="34" charset="0"/>
              </a:rPr>
              <a:t>The development team will demo the work created in the increment </a:t>
            </a:r>
          </a:p>
          <a:p>
            <a:pPr>
              <a:lnSpc>
                <a:spcPct val="150000"/>
              </a:lnSpc>
              <a:spcBef>
                <a:spcPts val="0"/>
              </a:spcBef>
            </a:pPr>
            <a:r>
              <a:rPr lang="en-US" sz="2000" dirty="0">
                <a:latin typeface="Arial Rounded MT Bold" panose="020F0704030504030204" pitchFamily="34" charset="0"/>
              </a:rPr>
              <a:t>The group will decide if “Done” has been achieved </a:t>
            </a:r>
          </a:p>
          <a:p>
            <a:pPr>
              <a:lnSpc>
                <a:spcPct val="150000"/>
              </a:lnSpc>
              <a:spcBef>
                <a:spcPts val="0"/>
              </a:spcBef>
            </a:pPr>
            <a:r>
              <a:rPr lang="en-US" sz="2000" dirty="0">
                <a:latin typeface="Arial Rounded MT Bold" panose="020F0704030504030204" pitchFamily="34" charset="0"/>
              </a:rPr>
              <a:t>Stakeholders can provide comments which go in to the product backlog</a:t>
            </a:r>
          </a:p>
          <a:p>
            <a:pPr>
              <a:lnSpc>
                <a:spcPct val="150000"/>
              </a:lnSpc>
              <a:spcBef>
                <a:spcPts val="0"/>
              </a:spcBef>
            </a:pPr>
            <a:r>
              <a:rPr lang="en-US" sz="2000" dirty="0">
                <a:latin typeface="Arial Rounded MT Bold" panose="020F0704030504030204" pitchFamily="34" charset="0"/>
              </a:rPr>
              <a:t>The development team and the product owner will discuss the sprint and the remaining items in the product backlog further procced with</a:t>
            </a:r>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spTree>
    <p:extLst>
      <p:ext uri="{BB962C8B-B14F-4D97-AF65-F5344CB8AC3E}">
        <p14:creationId xmlns:p14="http://schemas.microsoft.com/office/powerpoint/2010/main" val="11721805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Sprint Review</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pPr algn="just">
              <a:lnSpc>
                <a:spcPct val="150000"/>
              </a:lnSpc>
              <a:spcBef>
                <a:spcPts val="0"/>
              </a:spcBef>
            </a:pPr>
            <a:r>
              <a:rPr lang="en-US" sz="2000" dirty="0">
                <a:solidFill>
                  <a:srgbClr val="0070C0"/>
                </a:solidFill>
                <a:latin typeface="Arial Rounded MT Bold" panose="020F0704030504030204" pitchFamily="34" charset="0"/>
              </a:rPr>
              <a:t>Input: Product Increment</a:t>
            </a:r>
          </a:p>
          <a:p>
            <a:pPr algn="just">
              <a:lnSpc>
                <a:spcPct val="150000"/>
              </a:lnSpc>
              <a:spcBef>
                <a:spcPts val="0"/>
              </a:spcBef>
            </a:pPr>
            <a:r>
              <a:rPr lang="en-US" sz="2000" dirty="0">
                <a:solidFill>
                  <a:srgbClr val="0070C0"/>
                </a:solidFill>
                <a:latin typeface="Arial Rounded MT Bold" panose="020F0704030504030204" pitchFamily="34" charset="0"/>
                <a:cs typeface="Arial" panose="020B0604020202020204" pitchFamily="34" charset="0"/>
              </a:rPr>
              <a:t>Outcome: Product Backlog (Revised)</a:t>
            </a:r>
            <a:endParaRPr lang="en-US" sz="2000" dirty="0">
              <a:latin typeface="Arial Rounded MT Bold" panose="020F0704030504030204" pitchFamily="34" charset="0"/>
              <a:cs typeface="Arial" panose="020B0604020202020204" pitchFamily="34" charset="0"/>
            </a:endParaRPr>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A2AE2709-4488-4779-A9F3-3EF2A3DD466E}"/>
              </a:ext>
            </a:extLst>
          </p:cNvPr>
          <p:cNvPicPr>
            <a:picLocks noChangeAspect="1"/>
          </p:cNvPicPr>
          <p:nvPr/>
        </p:nvPicPr>
        <p:blipFill>
          <a:blip r:embed="rId2"/>
          <a:stretch>
            <a:fillRect/>
          </a:stretch>
        </p:blipFill>
        <p:spPr>
          <a:xfrm>
            <a:off x="1625809" y="2354556"/>
            <a:ext cx="9072904" cy="3300657"/>
          </a:xfrm>
          <a:prstGeom prst="rect">
            <a:avLst/>
          </a:prstGeom>
        </p:spPr>
      </p:pic>
    </p:spTree>
    <p:extLst>
      <p:ext uri="{BB962C8B-B14F-4D97-AF65-F5344CB8AC3E}">
        <p14:creationId xmlns:p14="http://schemas.microsoft.com/office/powerpoint/2010/main" val="2573046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Agile Principles &amp; Mindset Tasks</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pPr>
              <a:lnSpc>
                <a:spcPct val="200000"/>
              </a:lnSpc>
              <a:spcBef>
                <a:spcPts val="0"/>
              </a:spcBef>
            </a:pPr>
            <a:r>
              <a:rPr lang="en-US" sz="2000" dirty="0">
                <a:latin typeface="Arial Rounded MT Bold" panose="020F0704030504030204" pitchFamily="34" charset="0"/>
              </a:rPr>
              <a:t>Advocate for agile principles and values in the organization</a:t>
            </a:r>
          </a:p>
          <a:p>
            <a:pPr>
              <a:lnSpc>
                <a:spcPct val="200000"/>
              </a:lnSpc>
              <a:spcBef>
                <a:spcPts val="0"/>
              </a:spcBef>
            </a:pPr>
            <a:r>
              <a:rPr lang="en-US" sz="2000" dirty="0">
                <a:latin typeface="Arial Rounded MT Bold" panose="020F0704030504030204" pitchFamily="34" charset="0"/>
              </a:rPr>
              <a:t>Ensure common understanding of agile principles</a:t>
            </a:r>
          </a:p>
          <a:p>
            <a:pPr>
              <a:lnSpc>
                <a:spcPct val="200000"/>
              </a:lnSpc>
              <a:spcBef>
                <a:spcPts val="0"/>
              </a:spcBef>
            </a:pPr>
            <a:r>
              <a:rPr lang="en-US" sz="2000" dirty="0">
                <a:latin typeface="Arial Rounded MT Bold" panose="020F0704030504030204" pitchFamily="34" charset="0"/>
              </a:rPr>
              <a:t>Educate and influence agile</a:t>
            </a:r>
          </a:p>
          <a:p>
            <a:pPr>
              <a:lnSpc>
                <a:spcPct val="200000"/>
              </a:lnSpc>
              <a:spcBef>
                <a:spcPts val="0"/>
              </a:spcBef>
            </a:pPr>
            <a:r>
              <a:rPr lang="en-US" sz="2000" dirty="0">
                <a:latin typeface="Arial Rounded MT Bold" panose="020F0704030504030204" pitchFamily="34" charset="0"/>
              </a:rPr>
              <a:t>Transparency equates to trust</a:t>
            </a:r>
          </a:p>
          <a:p>
            <a:pPr>
              <a:lnSpc>
                <a:spcPct val="200000"/>
              </a:lnSpc>
              <a:spcBef>
                <a:spcPts val="0"/>
              </a:spcBef>
            </a:pPr>
            <a:r>
              <a:rPr lang="en-US" sz="2000" dirty="0">
                <a:latin typeface="Arial Rounded MT Bold" panose="020F0704030504030204" pitchFamily="34" charset="0"/>
              </a:rPr>
              <a:t>Safe environment for experimenting</a:t>
            </a:r>
          </a:p>
          <a:p>
            <a:pPr>
              <a:lnSpc>
                <a:spcPct val="200000"/>
              </a:lnSpc>
              <a:spcBef>
                <a:spcPts val="0"/>
              </a:spcBef>
            </a:pPr>
            <a:r>
              <a:rPr lang="en-US" sz="2000" dirty="0">
                <a:latin typeface="Arial Rounded MT Bold" panose="020F0704030504030204" pitchFamily="34" charset="0"/>
              </a:rPr>
              <a:t>Experiment with new techniques and processes</a:t>
            </a:r>
          </a:p>
          <a:p>
            <a:pPr>
              <a:lnSpc>
                <a:spcPct val="200000"/>
              </a:lnSpc>
              <a:spcBef>
                <a:spcPts val="0"/>
              </a:spcBef>
            </a:pPr>
            <a:r>
              <a:rPr lang="en-US" sz="2000" dirty="0">
                <a:latin typeface="Arial Rounded MT Bold" panose="020F0704030504030204" pitchFamily="34" charset="0"/>
              </a:rPr>
              <a:t>Share knowledge new collaboration </a:t>
            </a:r>
          </a:p>
          <a:p>
            <a:pPr>
              <a:lnSpc>
                <a:spcPct val="200000"/>
              </a:lnSpc>
              <a:spcBef>
                <a:spcPts val="0"/>
              </a:spcBef>
            </a:pPr>
            <a:r>
              <a:rPr lang="en-US" sz="2000" dirty="0">
                <a:latin typeface="Arial Rounded MT Bold" panose="020F0704030504030204" pitchFamily="34" charset="0"/>
              </a:rPr>
              <a:t>Emergent leadership</a:t>
            </a:r>
          </a:p>
          <a:p>
            <a:pPr>
              <a:lnSpc>
                <a:spcPct val="200000"/>
              </a:lnSpc>
              <a:spcBef>
                <a:spcPts val="0"/>
              </a:spcBef>
            </a:pPr>
            <a:r>
              <a:rPr lang="en-US" sz="2000" dirty="0">
                <a:latin typeface="Arial Rounded MT Bold" panose="020F0704030504030204" pitchFamily="34" charset="0"/>
              </a:rPr>
              <a:t>Practice servant leadership</a:t>
            </a:r>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spTree>
    <p:extLst>
      <p:ext uri="{BB962C8B-B14F-4D97-AF65-F5344CB8AC3E}">
        <p14:creationId xmlns:p14="http://schemas.microsoft.com/office/powerpoint/2010/main" val="22188198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Sprint Retrospective</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pPr>
              <a:lnSpc>
                <a:spcPct val="150000"/>
              </a:lnSpc>
              <a:spcBef>
                <a:spcPts val="0"/>
              </a:spcBef>
            </a:pPr>
            <a:r>
              <a:rPr lang="en-US" sz="2000" dirty="0">
                <a:latin typeface="Arial Rounded MT Bold" panose="020F0704030504030204" pitchFamily="34" charset="0"/>
              </a:rPr>
              <a:t>The development team meeting posted after the sprint review, but before the next sprint planning meeting </a:t>
            </a:r>
          </a:p>
          <a:p>
            <a:pPr>
              <a:lnSpc>
                <a:spcPct val="150000"/>
              </a:lnSpc>
              <a:spcBef>
                <a:spcPts val="0"/>
              </a:spcBef>
            </a:pPr>
            <a:r>
              <a:rPr lang="en-US" sz="2000" dirty="0">
                <a:latin typeface="Arial Rounded MT Bold" panose="020F0704030504030204" pitchFamily="34" charset="0"/>
              </a:rPr>
              <a:t>Periodically take a look at what is and is not working</a:t>
            </a:r>
          </a:p>
          <a:p>
            <a:pPr>
              <a:lnSpc>
                <a:spcPct val="150000"/>
              </a:lnSpc>
              <a:spcBef>
                <a:spcPts val="0"/>
              </a:spcBef>
            </a:pPr>
            <a:r>
              <a:rPr lang="en-US" sz="2000" dirty="0">
                <a:latin typeface="Arial Rounded MT Bold" panose="020F0704030504030204" pitchFamily="34" charset="0"/>
              </a:rPr>
              <a:t>This is a meeting to inspect an adapt </a:t>
            </a:r>
            <a:r>
              <a:rPr lang="en-US" sz="2000" dirty="0">
                <a:solidFill>
                  <a:srgbClr val="0070C0"/>
                </a:solidFill>
                <a:latin typeface="Arial Rounded MT Bold" panose="020F0704030504030204" pitchFamily="34" charset="0"/>
              </a:rPr>
              <a:t>Timebox: Max 4 hours per sprint</a:t>
            </a:r>
            <a:endParaRPr lang="en-US" sz="2000" dirty="0">
              <a:latin typeface="Arial Rounded MT Bold" panose="020F0704030504030204" pitchFamily="34" charset="0"/>
            </a:endParaRPr>
          </a:p>
          <a:p>
            <a:pPr>
              <a:lnSpc>
                <a:spcPct val="150000"/>
              </a:lnSpc>
              <a:spcBef>
                <a:spcPts val="0"/>
              </a:spcBef>
            </a:pPr>
            <a:r>
              <a:rPr lang="en-US" sz="2000" dirty="0">
                <a:latin typeface="Arial Rounded MT Bold" panose="020F0704030504030204" pitchFamily="34" charset="0"/>
              </a:rPr>
              <a:t>Lessons learned and opportunities for improvement </a:t>
            </a:r>
          </a:p>
          <a:p>
            <a:pPr>
              <a:lnSpc>
                <a:spcPct val="150000"/>
              </a:lnSpc>
              <a:spcBef>
                <a:spcPts val="0"/>
              </a:spcBef>
            </a:pPr>
            <a:r>
              <a:rPr lang="en-US" sz="2000" dirty="0">
                <a:latin typeface="Arial Rounded MT Bold" panose="020F0704030504030204" pitchFamily="34" charset="0"/>
              </a:rPr>
              <a:t>Review of the product owner’s feedback about the last iteration </a:t>
            </a:r>
          </a:p>
          <a:p>
            <a:pPr>
              <a:lnSpc>
                <a:spcPct val="150000"/>
              </a:lnSpc>
              <a:spcBef>
                <a:spcPts val="0"/>
              </a:spcBef>
            </a:pPr>
            <a:r>
              <a:rPr lang="en-US" sz="2000" dirty="0">
                <a:latin typeface="Arial Rounded MT Bold" panose="020F0704030504030204" pitchFamily="34" charset="0"/>
              </a:rPr>
              <a:t>An opportunity to improve on their approach based on the retrospective and the last sprint </a:t>
            </a:r>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spTree>
    <p:extLst>
      <p:ext uri="{BB962C8B-B14F-4D97-AF65-F5344CB8AC3E}">
        <p14:creationId xmlns:p14="http://schemas.microsoft.com/office/powerpoint/2010/main" val="29515768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Sprint Retrospective</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pPr algn="just">
              <a:lnSpc>
                <a:spcPct val="150000"/>
              </a:lnSpc>
              <a:spcBef>
                <a:spcPts val="0"/>
              </a:spcBef>
            </a:pPr>
            <a:r>
              <a:rPr lang="en-US" sz="2000" dirty="0">
                <a:solidFill>
                  <a:srgbClr val="0070C0"/>
                </a:solidFill>
                <a:latin typeface="Arial Rounded MT Bold" panose="020F0704030504030204" pitchFamily="34" charset="0"/>
              </a:rPr>
              <a:t>Input: Feedback | Experience of team members  </a:t>
            </a:r>
          </a:p>
          <a:p>
            <a:pPr algn="just">
              <a:lnSpc>
                <a:spcPct val="150000"/>
              </a:lnSpc>
              <a:spcBef>
                <a:spcPts val="0"/>
              </a:spcBef>
            </a:pPr>
            <a:r>
              <a:rPr lang="en-US" sz="2000" dirty="0">
                <a:solidFill>
                  <a:srgbClr val="0070C0"/>
                </a:solidFill>
                <a:latin typeface="Arial Rounded MT Bold" panose="020F0704030504030204" pitchFamily="34" charset="0"/>
                <a:cs typeface="Arial" panose="020B0604020202020204" pitchFamily="34" charset="0"/>
              </a:rPr>
              <a:t>Outcome: List of improvements</a:t>
            </a:r>
            <a:endParaRPr lang="en-US" sz="2000" dirty="0">
              <a:latin typeface="Arial Rounded MT Bold" panose="020F070403050403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CD085CA5-70FA-4A36-A7A8-361DF0CFF3F3}"/>
              </a:ext>
            </a:extLst>
          </p:cNvPr>
          <p:cNvPicPr>
            <a:picLocks noChangeAspect="1"/>
          </p:cNvPicPr>
          <p:nvPr/>
        </p:nvPicPr>
        <p:blipFill>
          <a:blip r:embed="rId2"/>
          <a:stretch>
            <a:fillRect/>
          </a:stretch>
        </p:blipFill>
        <p:spPr>
          <a:xfrm>
            <a:off x="2096654" y="2441037"/>
            <a:ext cx="7914286" cy="3495238"/>
          </a:xfrm>
          <a:prstGeom prst="rect">
            <a:avLst/>
          </a:prstGeom>
        </p:spPr>
      </p:pic>
    </p:spTree>
    <p:extLst>
      <p:ext uri="{BB962C8B-B14F-4D97-AF65-F5344CB8AC3E}">
        <p14:creationId xmlns:p14="http://schemas.microsoft.com/office/powerpoint/2010/main" val="28841730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Scrum Artifacts</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pPr algn="just">
              <a:lnSpc>
                <a:spcPct val="150000"/>
              </a:lnSpc>
              <a:spcBef>
                <a:spcPts val="0"/>
              </a:spcBef>
            </a:pPr>
            <a:r>
              <a:rPr lang="en-US" sz="2000" dirty="0">
                <a:latin typeface="Arial Rounded MT Bold" panose="020F0704030504030204" pitchFamily="34" charset="0"/>
                <a:cs typeface="Arial" panose="020B0604020202020204" pitchFamily="34" charset="0"/>
              </a:rPr>
              <a:t>Product Increment</a:t>
            </a:r>
          </a:p>
          <a:p>
            <a:pPr algn="just">
              <a:lnSpc>
                <a:spcPct val="150000"/>
              </a:lnSpc>
              <a:spcBef>
                <a:spcPts val="0"/>
              </a:spcBef>
            </a:pPr>
            <a:r>
              <a:rPr lang="en-US" sz="2000" dirty="0">
                <a:latin typeface="Arial Rounded MT Bold" panose="020F0704030504030204" pitchFamily="34" charset="0"/>
                <a:cs typeface="Arial" panose="020B0604020202020204" pitchFamily="34" charset="0"/>
              </a:rPr>
              <a:t>Product Backlog</a:t>
            </a:r>
          </a:p>
          <a:p>
            <a:pPr algn="just">
              <a:lnSpc>
                <a:spcPct val="150000"/>
              </a:lnSpc>
              <a:spcBef>
                <a:spcPts val="0"/>
              </a:spcBef>
            </a:pPr>
            <a:r>
              <a:rPr lang="en-US" sz="2000" dirty="0">
                <a:latin typeface="Arial Rounded MT Bold" panose="020F0704030504030204" pitchFamily="34" charset="0"/>
                <a:cs typeface="Arial" panose="020B0604020202020204" pitchFamily="34" charset="0"/>
              </a:rPr>
              <a:t>Sprint Backlog</a:t>
            </a:r>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spTree>
    <p:extLst>
      <p:ext uri="{BB962C8B-B14F-4D97-AF65-F5344CB8AC3E}">
        <p14:creationId xmlns:p14="http://schemas.microsoft.com/office/powerpoint/2010/main" val="30036690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Product Increment</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r>
              <a:rPr lang="en-IN" dirty="0"/>
              <a:t>Every sprint produces a product increment, the sum of product backlog items delivered in each sprint is called as Potentially Shippable Product Increment. A product increment is the “goal line” for each sprint and, at the end of the sprint, it must:</a:t>
            </a:r>
            <a:endParaRPr lang="en-US" dirty="0"/>
          </a:p>
          <a:p>
            <a:pPr lvl="1"/>
            <a:r>
              <a:rPr lang="en-IN" dirty="0"/>
              <a:t>Be of </a:t>
            </a:r>
            <a:r>
              <a:rPr lang="en-IN" b="1" dirty="0"/>
              <a:t>high enough quality </a:t>
            </a:r>
            <a:r>
              <a:rPr lang="en-IN" dirty="0"/>
              <a:t>to be given to users</a:t>
            </a:r>
            <a:endParaRPr lang="en-US" dirty="0"/>
          </a:p>
          <a:p>
            <a:pPr lvl="1"/>
            <a:r>
              <a:rPr lang="en-IN" dirty="0"/>
              <a:t>Meet the scrum team’s current </a:t>
            </a:r>
            <a:r>
              <a:rPr lang="en-IN" b="1" dirty="0"/>
              <a:t>definition of done</a:t>
            </a:r>
            <a:endParaRPr lang="en-US" dirty="0"/>
          </a:p>
          <a:p>
            <a:pPr lvl="1"/>
            <a:r>
              <a:rPr lang="en-IN" dirty="0"/>
              <a:t>Be </a:t>
            </a:r>
            <a:r>
              <a:rPr lang="en-IN" b="1" dirty="0"/>
              <a:t>acceptable to the product owner </a:t>
            </a:r>
            <a:r>
              <a:rPr lang="en-IN" dirty="0"/>
              <a:t>with properly tested, completed  in full shape and ready to use</a:t>
            </a:r>
            <a:endParaRPr lang="en-US" dirty="0"/>
          </a:p>
          <a:p>
            <a:r>
              <a:rPr lang="en-US" dirty="0"/>
              <a:t>The product increment is the outcome of an iteration </a:t>
            </a:r>
          </a:p>
          <a:p>
            <a:r>
              <a:rPr lang="en-US" dirty="0"/>
              <a:t>The product increment is a chunk of the project work </a:t>
            </a:r>
          </a:p>
          <a:p>
            <a:r>
              <a:rPr lang="en-US" dirty="0"/>
              <a:t>The development team and the product owner must be an agreement of what done means for an increment </a:t>
            </a:r>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17E0EB29-472F-4C87-B92B-BB311ADCA805}"/>
              </a:ext>
            </a:extLst>
          </p:cNvPr>
          <p:cNvPicPr>
            <a:picLocks noChangeAspect="1"/>
          </p:cNvPicPr>
          <p:nvPr/>
        </p:nvPicPr>
        <p:blipFill>
          <a:blip r:embed="rId2"/>
          <a:stretch>
            <a:fillRect/>
          </a:stretch>
        </p:blipFill>
        <p:spPr>
          <a:xfrm>
            <a:off x="8736036" y="3653250"/>
            <a:ext cx="2878552" cy="1453526"/>
          </a:xfrm>
          <a:prstGeom prst="rect">
            <a:avLst/>
          </a:prstGeom>
        </p:spPr>
      </p:pic>
    </p:spTree>
    <p:extLst>
      <p:ext uri="{BB962C8B-B14F-4D97-AF65-F5344CB8AC3E}">
        <p14:creationId xmlns:p14="http://schemas.microsoft.com/office/powerpoint/2010/main" val="31146319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Product Backlog</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r>
              <a:rPr lang="en-IN" sz="2000" dirty="0">
                <a:solidFill>
                  <a:srgbClr val="0070C0"/>
                </a:solidFill>
                <a:latin typeface="Arial Rounded MT Bold" panose="020F0704030504030204" pitchFamily="34" charset="0"/>
              </a:rPr>
              <a:t>List of things that needs to be done to make the product come into existence </a:t>
            </a:r>
          </a:p>
          <a:p>
            <a:r>
              <a:rPr lang="en-US" sz="2000" dirty="0">
                <a:latin typeface="Arial Rounded MT Bold" panose="020F0704030504030204" pitchFamily="34" charset="0"/>
              </a:rPr>
              <a:t>The product backlog is the </a:t>
            </a:r>
            <a:r>
              <a:rPr lang="en-US" sz="2000" dirty="0">
                <a:solidFill>
                  <a:srgbClr val="0070C0"/>
                </a:solidFill>
                <a:latin typeface="Arial Rounded MT Bold" panose="020F0704030504030204" pitchFamily="34" charset="0"/>
              </a:rPr>
              <a:t>source for all product requirements </a:t>
            </a:r>
          </a:p>
          <a:p>
            <a:r>
              <a:rPr lang="en-US" sz="2000" dirty="0">
                <a:latin typeface="Arial Rounded MT Bold" panose="020F0704030504030204" pitchFamily="34" charset="0"/>
              </a:rPr>
              <a:t>The product owner </a:t>
            </a:r>
            <a:r>
              <a:rPr lang="en-US" sz="2000" dirty="0">
                <a:solidFill>
                  <a:srgbClr val="0070C0"/>
                </a:solidFill>
                <a:latin typeface="Arial Rounded MT Bold" panose="020F0704030504030204" pitchFamily="34" charset="0"/>
              </a:rPr>
              <a:t>sorts and prioritizes the backlog items</a:t>
            </a:r>
          </a:p>
          <a:p>
            <a:r>
              <a:rPr lang="en-US" sz="2000" dirty="0">
                <a:latin typeface="Arial Rounded MT Bold" panose="020F0704030504030204" pitchFamily="34" charset="0"/>
              </a:rPr>
              <a:t>The development team always works on the most important items </a:t>
            </a:r>
            <a:r>
              <a:rPr lang="en-US" sz="2000" dirty="0">
                <a:solidFill>
                  <a:srgbClr val="0070C0"/>
                </a:solidFill>
                <a:latin typeface="Arial Rounded MT Bold" panose="020F0704030504030204" pitchFamily="34" charset="0"/>
              </a:rPr>
              <a:t>based on the prioritized items</a:t>
            </a:r>
            <a:r>
              <a:rPr lang="en-US" sz="2000" dirty="0">
                <a:latin typeface="Arial Rounded MT Bold" panose="020F0704030504030204" pitchFamily="34" charset="0"/>
              </a:rPr>
              <a:t> in the product backlog </a:t>
            </a:r>
          </a:p>
          <a:p>
            <a:r>
              <a:rPr lang="en-US" sz="2000" dirty="0">
                <a:latin typeface="Arial Rounded MT Bold" panose="020F0704030504030204" pitchFamily="34" charset="0"/>
              </a:rPr>
              <a:t>The backlog is always </a:t>
            </a:r>
            <a:r>
              <a:rPr lang="en-US" sz="2000" dirty="0">
                <a:solidFill>
                  <a:srgbClr val="0070C0"/>
                </a:solidFill>
                <a:latin typeface="Arial Rounded MT Bold" panose="020F0704030504030204" pitchFamily="34" charset="0"/>
              </a:rPr>
              <a:t>prioritized before the current sprint </a:t>
            </a:r>
          </a:p>
          <a:p>
            <a:r>
              <a:rPr lang="en-US" sz="2000" dirty="0">
                <a:solidFill>
                  <a:srgbClr val="0070C0"/>
                </a:solidFill>
                <a:latin typeface="Arial Rounded MT Bold" panose="020F0704030504030204" pitchFamily="34" charset="0"/>
              </a:rPr>
              <a:t>Backlog refinement </a:t>
            </a:r>
            <a:r>
              <a:rPr lang="en-US" sz="2000" dirty="0">
                <a:latin typeface="Arial Rounded MT Bold" panose="020F0704030504030204" pitchFamily="34" charset="0"/>
              </a:rPr>
              <a:t>is done by both the product owner and the development team working in harmony </a:t>
            </a:r>
          </a:p>
          <a:p>
            <a:r>
              <a:rPr lang="en-US" sz="2000" dirty="0">
                <a:latin typeface="Arial Rounded MT Bold" panose="020F0704030504030204" pitchFamily="34" charset="0"/>
              </a:rPr>
              <a:t>The team estimates their capacity to attack the items in the product backlog  </a:t>
            </a:r>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E44A904D-F9F6-4348-B0EE-E8ECD13E8F26}"/>
              </a:ext>
            </a:extLst>
          </p:cNvPr>
          <p:cNvPicPr>
            <a:picLocks noChangeAspect="1"/>
          </p:cNvPicPr>
          <p:nvPr/>
        </p:nvPicPr>
        <p:blipFill>
          <a:blip r:embed="rId2"/>
          <a:stretch>
            <a:fillRect/>
          </a:stretch>
        </p:blipFill>
        <p:spPr>
          <a:xfrm>
            <a:off x="3901140" y="3936437"/>
            <a:ext cx="4229985" cy="2545724"/>
          </a:xfrm>
          <a:prstGeom prst="rect">
            <a:avLst/>
          </a:prstGeom>
        </p:spPr>
      </p:pic>
    </p:spTree>
    <p:extLst>
      <p:ext uri="{BB962C8B-B14F-4D97-AF65-F5344CB8AC3E}">
        <p14:creationId xmlns:p14="http://schemas.microsoft.com/office/powerpoint/2010/main" val="11714828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Product Backlog</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pPr marL="0" indent="0">
              <a:lnSpc>
                <a:spcPct val="150000"/>
              </a:lnSpc>
              <a:spcBef>
                <a:spcPts val="0"/>
              </a:spcBef>
              <a:buNone/>
            </a:pPr>
            <a:r>
              <a:rPr lang="en-IN" sz="2000" dirty="0">
                <a:solidFill>
                  <a:srgbClr val="0070C0"/>
                </a:solidFill>
                <a:latin typeface="Arial Rounded MT Bold" panose="020F0704030504030204" pitchFamily="34" charset="0"/>
              </a:rPr>
              <a:t>What is Product Backlog?</a:t>
            </a:r>
          </a:p>
          <a:p>
            <a:pPr marL="0" indent="0">
              <a:lnSpc>
                <a:spcPct val="150000"/>
              </a:lnSpc>
              <a:spcBef>
                <a:spcPts val="0"/>
              </a:spcBef>
              <a:buNone/>
            </a:pPr>
            <a:r>
              <a:rPr lang="en-IN" sz="2000" dirty="0">
                <a:latin typeface="Arial Rounded MT Bold" panose="020F0704030504030204" pitchFamily="34" charset="0"/>
              </a:rPr>
              <a:t>The Product Backlog is an ordered list of everything that might be needed in the product and is the single source of requirements for any changes to be made to the product. The Product Owner is responsible for the Product Backlog, including its content, availability, and ordering. Items in the product backlog are called “Product Backlog Items (PBI)” Product Backlog contains all items required to accomplish the product vision.</a:t>
            </a:r>
            <a:endParaRPr lang="en-US" sz="2000" dirty="0">
              <a:latin typeface="Arial Rounded MT Bold" panose="020F0704030504030204" pitchFamily="34" charset="0"/>
            </a:endParaRPr>
          </a:p>
          <a:p>
            <a:pPr marL="0" indent="0">
              <a:buNone/>
            </a:pPr>
            <a:endParaRPr lang="en-IN" sz="2000" dirty="0">
              <a:latin typeface="Arial Rounded MT Bold" panose="020F0704030504030204" pitchFamily="34" charset="0"/>
            </a:endParaRPr>
          </a:p>
          <a:p>
            <a:pPr marL="0" indent="0">
              <a:buNone/>
            </a:pPr>
            <a:r>
              <a:rPr lang="en-IN" sz="2000" dirty="0">
                <a:latin typeface="Arial Rounded MT Bold" panose="020F0704030504030204" pitchFamily="34" charset="0"/>
              </a:rPr>
              <a:t>Each product backlog item would have </a:t>
            </a:r>
            <a:endParaRPr lang="en-US" sz="2000" dirty="0">
              <a:latin typeface="Arial Rounded MT Bold" panose="020F0704030504030204" pitchFamily="34" charset="0"/>
            </a:endParaRPr>
          </a:p>
          <a:p>
            <a:pPr lvl="1"/>
            <a:r>
              <a:rPr lang="en-IN" sz="1600" dirty="0">
                <a:latin typeface="Arial Rounded MT Bold" panose="020F0704030504030204" pitchFamily="34" charset="0"/>
              </a:rPr>
              <a:t>Description – Details of the item</a:t>
            </a:r>
            <a:endParaRPr lang="en-US" sz="1600" dirty="0">
              <a:latin typeface="Arial Rounded MT Bold" panose="020F0704030504030204" pitchFamily="34" charset="0"/>
            </a:endParaRPr>
          </a:p>
          <a:p>
            <a:pPr lvl="1"/>
            <a:r>
              <a:rPr lang="en-IN" sz="1600" dirty="0">
                <a:latin typeface="Arial Rounded MT Bold" panose="020F0704030504030204" pitchFamily="34" charset="0"/>
              </a:rPr>
              <a:t>Value – What business value this item would provide</a:t>
            </a:r>
            <a:endParaRPr lang="en-US" sz="1600" dirty="0">
              <a:latin typeface="Arial Rounded MT Bold" panose="020F0704030504030204" pitchFamily="34" charset="0"/>
            </a:endParaRPr>
          </a:p>
          <a:p>
            <a:pPr lvl="1"/>
            <a:r>
              <a:rPr lang="en-IN" sz="1600" dirty="0">
                <a:latin typeface="Arial Rounded MT Bold" panose="020F0704030504030204" pitchFamily="34" charset="0"/>
              </a:rPr>
              <a:t>Estimate – Effort estimate to build this item</a:t>
            </a:r>
            <a:endParaRPr lang="en-US" sz="1600" dirty="0">
              <a:latin typeface="Arial Rounded MT Bold" panose="020F0704030504030204" pitchFamily="34" charset="0"/>
            </a:endParaRPr>
          </a:p>
          <a:p>
            <a:pPr lvl="1"/>
            <a:r>
              <a:rPr lang="en-IN" sz="1600" dirty="0">
                <a:latin typeface="Arial Rounded MT Bold" panose="020F0704030504030204" pitchFamily="34" charset="0"/>
              </a:rPr>
              <a:t>Order – The order in which the items should be worked in</a:t>
            </a:r>
            <a:endParaRPr lang="en-US" sz="1600" dirty="0">
              <a:latin typeface="Arial Rounded MT Bold" panose="020F0704030504030204" pitchFamily="34" charset="0"/>
            </a:endParaRPr>
          </a:p>
          <a:p>
            <a:pPr marL="0" indent="0">
              <a:buNone/>
            </a:pPr>
            <a:r>
              <a:rPr lang="en-IN" sz="2000" dirty="0">
                <a:latin typeface="Arial Rounded MT Bold" panose="020F0704030504030204" pitchFamily="34" charset="0"/>
              </a:rPr>
              <a:t> </a:t>
            </a:r>
            <a:endParaRPr lang="en-US" sz="2000" dirty="0">
              <a:latin typeface="Arial Rounded MT Bold" panose="020F0704030504030204" pitchFamily="34" charset="0"/>
              <a:cs typeface="Arial" panose="020B0604020202020204" pitchFamily="34" charset="0"/>
            </a:endParaRPr>
          </a:p>
        </p:txBody>
      </p:sp>
    </p:spTree>
    <p:extLst>
      <p:ext uri="{BB962C8B-B14F-4D97-AF65-F5344CB8AC3E}">
        <p14:creationId xmlns:p14="http://schemas.microsoft.com/office/powerpoint/2010/main" val="8582179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Product Backlog</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pPr marL="0" indent="0" algn="just">
              <a:lnSpc>
                <a:spcPct val="150000"/>
              </a:lnSpc>
              <a:spcBef>
                <a:spcPts val="0"/>
              </a:spcBef>
              <a:buNone/>
            </a:pPr>
            <a:endParaRPr lang="en-US" sz="2000" dirty="0">
              <a:latin typeface="Arial Rounded MT Bold" panose="020F0704030504030204" pitchFamily="34" charset="0"/>
              <a:cs typeface="Arial" panose="020B0604020202020204" pitchFamily="34" charset="0"/>
            </a:endParaRPr>
          </a:p>
        </p:txBody>
      </p:sp>
      <p:sp>
        <p:nvSpPr>
          <p:cNvPr id="6" name="Cube 5">
            <a:extLst>
              <a:ext uri="{FF2B5EF4-FFF2-40B4-BE49-F238E27FC236}">
                <a16:creationId xmlns:a16="http://schemas.microsoft.com/office/drawing/2014/main" id="{F2ABF5AD-54A0-4B25-AA3C-A3004BA0BC78}"/>
              </a:ext>
            </a:extLst>
          </p:cNvPr>
          <p:cNvSpPr/>
          <p:nvPr/>
        </p:nvSpPr>
        <p:spPr>
          <a:xfrm>
            <a:off x="4136217" y="5316858"/>
            <a:ext cx="865861" cy="969762"/>
          </a:xfrm>
          <a:prstGeom prst="cube">
            <a:avLst/>
          </a:prstGeom>
          <a:solidFill>
            <a:srgbClr val="8C8B63"/>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400">
              <a:latin typeface="+mj-lt"/>
            </a:endParaRPr>
          </a:p>
        </p:txBody>
      </p:sp>
      <p:sp>
        <p:nvSpPr>
          <p:cNvPr id="7" name="Cube 6">
            <a:extLst>
              <a:ext uri="{FF2B5EF4-FFF2-40B4-BE49-F238E27FC236}">
                <a16:creationId xmlns:a16="http://schemas.microsoft.com/office/drawing/2014/main" id="{25B456A1-9F0B-4518-898B-36629907970F}"/>
              </a:ext>
            </a:extLst>
          </p:cNvPr>
          <p:cNvSpPr/>
          <p:nvPr/>
        </p:nvSpPr>
        <p:spPr>
          <a:xfrm>
            <a:off x="4136217" y="4560525"/>
            <a:ext cx="865861" cy="969762"/>
          </a:xfrm>
          <a:prstGeom prst="cube">
            <a:avLst/>
          </a:prstGeom>
          <a:solidFill>
            <a:srgbClr val="336699"/>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sz="1400">
              <a:latin typeface="+mj-lt"/>
            </a:endParaRPr>
          </a:p>
        </p:txBody>
      </p:sp>
      <p:sp>
        <p:nvSpPr>
          <p:cNvPr id="8" name="Cube 7">
            <a:extLst>
              <a:ext uri="{FF2B5EF4-FFF2-40B4-BE49-F238E27FC236}">
                <a16:creationId xmlns:a16="http://schemas.microsoft.com/office/drawing/2014/main" id="{EFA9C3AF-1BFF-4757-AF68-B77A0F3EE978}"/>
              </a:ext>
            </a:extLst>
          </p:cNvPr>
          <p:cNvSpPr/>
          <p:nvPr/>
        </p:nvSpPr>
        <p:spPr>
          <a:xfrm>
            <a:off x="4146793" y="4427908"/>
            <a:ext cx="844707" cy="333613"/>
          </a:xfrm>
          <a:prstGeom prst="cube">
            <a:avLst>
              <a:gd name="adj" fmla="val 6538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mj-lt"/>
            </a:endParaRPr>
          </a:p>
        </p:txBody>
      </p:sp>
      <p:sp>
        <p:nvSpPr>
          <p:cNvPr id="9" name="Cube 8">
            <a:extLst>
              <a:ext uri="{FF2B5EF4-FFF2-40B4-BE49-F238E27FC236}">
                <a16:creationId xmlns:a16="http://schemas.microsoft.com/office/drawing/2014/main" id="{080014F9-8CF7-45D5-A1EE-8A9C4CF2DAB8}"/>
              </a:ext>
            </a:extLst>
          </p:cNvPr>
          <p:cNvSpPr/>
          <p:nvPr/>
        </p:nvSpPr>
        <p:spPr>
          <a:xfrm>
            <a:off x="4146793" y="4274565"/>
            <a:ext cx="844707" cy="333613"/>
          </a:xfrm>
          <a:prstGeom prst="cube">
            <a:avLst>
              <a:gd name="adj" fmla="val 65385"/>
            </a:avLst>
          </a:prstGeom>
          <a:solidFill>
            <a:srgbClr val="00B050"/>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400">
              <a:latin typeface="+mj-lt"/>
            </a:endParaRPr>
          </a:p>
        </p:txBody>
      </p:sp>
      <p:sp>
        <p:nvSpPr>
          <p:cNvPr id="10" name="Cube 9">
            <a:extLst>
              <a:ext uri="{FF2B5EF4-FFF2-40B4-BE49-F238E27FC236}">
                <a16:creationId xmlns:a16="http://schemas.microsoft.com/office/drawing/2014/main" id="{BDFB1510-7B10-497C-AC4F-44BA4C936404}"/>
              </a:ext>
            </a:extLst>
          </p:cNvPr>
          <p:cNvSpPr/>
          <p:nvPr/>
        </p:nvSpPr>
        <p:spPr>
          <a:xfrm>
            <a:off x="4146793" y="4112935"/>
            <a:ext cx="844707" cy="333613"/>
          </a:xfrm>
          <a:prstGeom prst="cube">
            <a:avLst>
              <a:gd name="adj" fmla="val 6538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latin typeface="+mj-lt"/>
            </a:endParaRPr>
          </a:p>
        </p:txBody>
      </p:sp>
      <p:sp>
        <p:nvSpPr>
          <p:cNvPr id="11" name="Cube 10">
            <a:extLst>
              <a:ext uri="{FF2B5EF4-FFF2-40B4-BE49-F238E27FC236}">
                <a16:creationId xmlns:a16="http://schemas.microsoft.com/office/drawing/2014/main" id="{DE638675-E46D-4AE1-8CFC-7081A32FB1BA}"/>
              </a:ext>
            </a:extLst>
          </p:cNvPr>
          <p:cNvSpPr/>
          <p:nvPr/>
        </p:nvSpPr>
        <p:spPr>
          <a:xfrm>
            <a:off x="4146793" y="3959591"/>
            <a:ext cx="844707" cy="333613"/>
          </a:xfrm>
          <a:prstGeom prst="cube">
            <a:avLst>
              <a:gd name="adj" fmla="val 65385"/>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sz="1400">
              <a:latin typeface="+mj-lt"/>
            </a:endParaRPr>
          </a:p>
        </p:txBody>
      </p:sp>
      <p:sp>
        <p:nvSpPr>
          <p:cNvPr id="12" name="Cube 11">
            <a:extLst>
              <a:ext uri="{FF2B5EF4-FFF2-40B4-BE49-F238E27FC236}">
                <a16:creationId xmlns:a16="http://schemas.microsoft.com/office/drawing/2014/main" id="{0E4CD465-591A-449E-A051-3CDDD3552630}"/>
              </a:ext>
            </a:extLst>
          </p:cNvPr>
          <p:cNvSpPr/>
          <p:nvPr/>
        </p:nvSpPr>
        <p:spPr>
          <a:xfrm>
            <a:off x="4143017" y="3868431"/>
            <a:ext cx="852261" cy="267306"/>
          </a:xfrm>
          <a:prstGeom prst="cube">
            <a:avLst>
              <a:gd name="adj" fmla="val 92935"/>
            </a:avLst>
          </a:prstGeom>
          <a:solidFill>
            <a:srgbClr val="D2A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400">
              <a:latin typeface="+mj-lt"/>
            </a:endParaRPr>
          </a:p>
        </p:txBody>
      </p:sp>
      <p:sp>
        <p:nvSpPr>
          <p:cNvPr id="13" name="Cube 12">
            <a:extLst>
              <a:ext uri="{FF2B5EF4-FFF2-40B4-BE49-F238E27FC236}">
                <a16:creationId xmlns:a16="http://schemas.microsoft.com/office/drawing/2014/main" id="{E78317A7-0247-42F3-8D4F-B3B69274BA48}"/>
              </a:ext>
            </a:extLst>
          </p:cNvPr>
          <p:cNvSpPr/>
          <p:nvPr/>
        </p:nvSpPr>
        <p:spPr>
          <a:xfrm>
            <a:off x="4143017" y="3802119"/>
            <a:ext cx="852261" cy="267306"/>
          </a:xfrm>
          <a:prstGeom prst="cube">
            <a:avLst>
              <a:gd name="adj" fmla="val 929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mj-lt"/>
            </a:endParaRPr>
          </a:p>
        </p:txBody>
      </p:sp>
      <p:sp>
        <p:nvSpPr>
          <p:cNvPr id="14" name="Cube 13">
            <a:extLst>
              <a:ext uri="{FF2B5EF4-FFF2-40B4-BE49-F238E27FC236}">
                <a16:creationId xmlns:a16="http://schemas.microsoft.com/office/drawing/2014/main" id="{7DB6A496-32F1-4976-8D88-0C892AC7CA4D}"/>
              </a:ext>
            </a:extLst>
          </p:cNvPr>
          <p:cNvSpPr/>
          <p:nvPr/>
        </p:nvSpPr>
        <p:spPr>
          <a:xfrm>
            <a:off x="4143017" y="3735807"/>
            <a:ext cx="852261" cy="267306"/>
          </a:xfrm>
          <a:prstGeom prst="cube">
            <a:avLst>
              <a:gd name="adj" fmla="val 92935"/>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400">
              <a:latin typeface="+mj-lt"/>
            </a:endParaRPr>
          </a:p>
        </p:txBody>
      </p:sp>
      <p:sp>
        <p:nvSpPr>
          <p:cNvPr id="15" name="Cube 14">
            <a:extLst>
              <a:ext uri="{FF2B5EF4-FFF2-40B4-BE49-F238E27FC236}">
                <a16:creationId xmlns:a16="http://schemas.microsoft.com/office/drawing/2014/main" id="{384A1FED-3957-4D8E-85B2-3A075FA7E135}"/>
              </a:ext>
            </a:extLst>
          </p:cNvPr>
          <p:cNvSpPr/>
          <p:nvPr/>
        </p:nvSpPr>
        <p:spPr>
          <a:xfrm>
            <a:off x="4143017" y="3677788"/>
            <a:ext cx="852261" cy="267306"/>
          </a:xfrm>
          <a:prstGeom prst="cube">
            <a:avLst>
              <a:gd name="adj" fmla="val 929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mj-lt"/>
            </a:endParaRPr>
          </a:p>
        </p:txBody>
      </p:sp>
      <p:sp>
        <p:nvSpPr>
          <p:cNvPr id="16" name="Cube 15">
            <a:extLst>
              <a:ext uri="{FF2B5EF4-FFF2-40B4-BE49-F238E27FC236}">
                <a16:creationId xmlns:a16="http://schemas.microsoft.com/office/drawing/2014/main" id="{A5567C0E-A2CD-4C73-AE4C-D883088D807C}"/>
              </a:ext>
            </a:extLst>
          </p:cNvPr>
          <p:cNvSpPr/>
          <p:nvPr/>
        </p:nvSpPr>
        <p:spPr>
          <a:xfrm>
            <a:off x="4143017" y="3611476"/>
            <a:ext cx="852261" cy="267306"/>
          </a:xfrm>
          <a:prstGeom prst="cube">
            <a:avLst>
              <a:gd name="adj" fmla="val 9293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latin typeface="+mj-lt"/>
            </a:endParaRPr>
          </a:p>
        </p:txBody>
      </p:sp>
      <p:sp>
        <p:nvSpPr>
          <p:cNvPr id="17" name="Cube 16">
            <a:extLst>
              <a:ext uri="{FF2B5EF4-FFF2-40B4-BE49-F238E27FC236}">
                <a16:creationId xmlns:a16="http://schemas.microsoft.com/office/drawing/2014/main" id="{E5FFEE1C-41D6-47F3-84BD-7A944CF7E470}"/>
              </a:ext>
            </a:extLst>
          </p:cNvPr>
          <p:cNvSpPr/>
          <p:nvPr/>
        </p:nvSpPr>
        <p:spPr>
          <a:xfrm>
            <a:off x="4143017" y="3545164"/>
            <a:ext cx="852261" cy="267306"/>
          </a:xfrm>
          <a:prstGeom prst="cube">
            <a:avLst>
              <a:gd name="adj" fmla="val 92935"/>
            </a:avLst>
          </a:prstGeom>
          <a:solidFill>
            <a:srgbClr val="FFFF00"/>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400">
              <a:latin typeface="+mj-lt"/>
            </a:endParaRPr>
          </a:p>
        </p:txBody>
      </p:sp>
      <p:sp>
        <p:nvSpPr>
          <p:cNvPr id="18" name="Cube 17">
            <a:extLst>
              <a:ext uri="{FF2B5EF4-FFF2-40B4-BE49-F238E27FC236}">
                <a16:creationId xmlns:a16="http://schemas.microsoft.com/office/drawing/2014/main" id="{09B8DF07-16BC-445D-9B38-FDB3280036FD}"/>
              </a:ext>
            </a:extLst>
          </p:cNvPr>
          <p:cNvSpPr/>
          <p:nvPr/>
        </p:nvSpPr>
        <p:spPr>
          <a:xfrm>
            <a:off x="4143017" y="3478859"/>
            <a:ext cx="852261" cy="267306"/>
          </a:xfrm>
          <a:prstGeom prst="cube">
            <a:avLst>
              <a:gd name="adj" fmla="val 92935"/>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mj-lt"/>
            </a:endParaRPr>
          </a:p>
        </p:txBody>
      </p:sp>
      <p:sp>
        <p:nvSpPr>
          <p:cNvPr id="19" name="Cube 18">
            <a:extLst>
              <a:ext uri="{FF2B5EF4-FFF2-40B4-BE49-F238E27FC236}">
                <a16:creationId xmlns:a16="http://schemas.microsoft.com/office/drawing/2014/main" id="{1647994D-09E7-426C-AED5-617A7DD1BA14}"/>
              </a:ext>
            </a:extLst>
          </p:cNvPr>
          <p:cNvSpPr/>
          <p:nvPr/>
        </p:nvSpPr>
        <p:spPr>
          <a:xfrm>
            <a:off x="4143017" y="3412547"/>
            <a:ext cx="852261" cy="267306"/>
          </a:xfrm>
          <a:prstGeom prst="cube">
            <a:avLst>
              <a:gd name="adj" fmla="val 92935"/>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sz="1400">
              <a:latin typeface="+mj-lt"/>
            </a:endParaRPr>
          </a:p>
        </p:txBody>
      </p:sp>
      <p:sp>
        <p:nvSpPr>
          <p:cNvPr id="20" name="Cube 19">
            <a:extLst>
              <a:ext uri="{FF2B5EF4-FFF2-40B4-BE49-F238E27FC236}">
                <a16:creationId xmlns:a16="http://schemas.microsoft.com/office/drawing/2014/main" id="{098686C2-2906-4C74-986C-A2A9085A9999}"/>
              </a:ext>
            </a:extLst>
          </p:cNvPr>
          <p:cNvSpPr/>
          <p:nvPr/>
        </p:nvSpPr>
        <p:spPr>
          <a:xfrm>
            <a:off x="4143017" y="3346235"/>
            <a:ext cx="852261" cy="267306"/>
          </a:xfrm>
          <a:prstGeom prst="cube">
            <a:avLst>
              <a:gd name="adj" fmla="val 92935"/>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mj-lt"/>
            </a:endParaRPr>
          </a:p>
        </p:txBody>
      </p:sp>
      <p:sp>
        <p:nvSpPr>
          <p:cNvPr id="21" name="Cube 20">
            <a:extLst>
              <a:ext uri="{FF2B5EF4-FFF2-40B4-BE49-F238E27FC236}">
                <a16:creationId xmlns:a16="http://schemas.microsoft.com/office/drawing/2014/main" id="{DBA1DC15-190B-482C-81D5-E195317A600E}"/>
              </a:ext>
            </a:extLst>
          </p:cNvPr>
          <p:cNvSpPr/>
          <p:nvPr/>
        </p:nvSpPr>
        <p:spPr>
          <a:xfrm>
            <a:off x="4143017" y="3288216"/>
            <a:ext cx="852261" cy="267306"/>
          </a:xfrm>
          <a:prstGeom prst="cube">
            <a:avLst>
              <a:gd name="adj" fmla="val 92935"/>
            </a:avLst>
          </a:prstGeom>
          <a:solidFill>
            <a:srgbClr val="FFC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400">
              <a:latin typeface="+mj-lt"/>
            </a:endParaRPr>
          </a:p>
        </p:txBody>
      </p:sp>
      <p:sp>
        <p:nvSpPr>
          <p:cNvPr id="22" name="Cube 21">
            <a:extLst>
              <a:ext uri="{FF2B5EF4-FFF2-40B4-BE49-F238E27FC236}">
                <a16:creationId xmlns:a16="http://schemas.microsoft.com/office/drawing/2014/main" id="{9046A00E-62A7-4607-B13B-7075F802E579}"/>
              </a:ext>
            </a:extLst>
          </p:cNvPr>
          <p:cNvSpPr/>
          <p:nvPr/>
        </p:nvSpPr>
        <p:spPr>
          <a:xfrm>
            <a:off x="4143017" y="3221904"/>
            <a:ext cx="852261" cy="267306"/>
          </a:xfrm>
          <a:prstGeom prst="cube">
            <a:avLst>
              <a:gd name="adj" fmla="val 92935"/>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mj-lt"/>
            </a:endParaRPr>
          </a:p>
        </p:txBody>
      </p:sp>
      <p:sp>
        <p:nvSpPr>
          <p:cNvPr id="23" name="Cube 22">
            <a:extLst>
              <a:ext uri="{FF2B5EF4-FFF2-40B4-BE49-F238E27FC236}">
                <a16:creationId xmlns:a16="http://schemas.microsoft.com/office/drawing/2014/main" id="{F0F9B589-0572-4C7C-83A3-1B30583295A3}"/>
              </a:ext>
            </a:extLst>
          </p:cNvPr>
          <p:cNvSpPr/>
          <p:nvPr/>
        </p:nvSpPr>
        <p:spPr>
          <a:xfrm>
            <a:off x="4143017" y="3155592"/>
            <a:ext cx="852261" cy="267306"/>
          </a:xfrm>
          <a:prstGeom prst="cube">
            <a:avLst>
              <a:gd name="adj" fmla="val 92935"/>
            </a:avLst>
          </a:prstGeom>
          <a:solidFill>
            <a:srgbClr val="FFC000"/>
          </a:solidFill>
        </p:spPr>
        <p:style>
          <a:lnRef idx="1">
            <a:schemeClr val="accent2"/>
          </a:lnRef>
          <a:fillRef idx="3">
            <a:schemeClr val="accent2"/>
          </a:fillRef>
          <a:effectRef idx="2">
            <a:schemeClr val="accent2"/>
          </a:effectRef>
          <a:fontRef idx="minor">
            <a:schemeClr val="lt1"/>
          </a:fontRef>
        </p:style>
        <p:txBody>
          <a:bodyPr rtlCol="0" anchor="ctr"/>
          <a:lstStyle/>
          <a:p>
            <a:pPr algn="ctr" defTabSz="457200"/>
            <a:endParaRPr lang="en-US" sz="1400">
              <a:latin typeface="+mj-lt"/>
            </a:endParaRPr>
          </a:p>
        </p:txBody>
      </p:sp>
      <p:cxnSp>
        <p:nvCxnSpPr>
          <p:cNvPr id="24" name="Straight Arrow Connector 23">
            <a:extLst>
              <a:ext uri="{FF2B5EF4-FFF2-40B4-BE49-F238E27FC236}">
                <a16:creationId xmlns:a16="http://schemas.microsoft.com/office/drawing/2014/main" id="{ACF1C892-4DBB-40F5-8B93-CD14B65AE2E2}"/>
              </a:ext>
            </a:extLst>
          </p:cNvPr>
          <p:cNvCxnSpPr/>
          <p:nvPr/>
        </p:nvCxnSpPr>
        <p:spPr>
          <a:xfrm>
            <a:off x="3935447" y="3462128"/>
            <a:ext cx="0" cy="2517814"/>
          </a:xfrm>
          <a:prstGeom prst="straightConnector1">
            <a:avLst/>
          </a:prstGeom>
          <a:ln w="3175">
            <a:solidFill>
              <a:srgbClr val="336699"/>
            </a:solidFill>
            <a:headEnd type="arrow"/>
            <a:tailEnd type="arrow"/>
          </a:ln>
          <a:effectLst>
            <a:glow rad="63500">
              <a:schemeClr val="accent1">
                <a:satMod val="175000"/>
                <a:alpha val="40000"/>
              </a:schemeClr>
            </a:glow>
            <a:outerShdw blurRad="50800" dist="38100" algn="l" rotWithShape="0">
              <a:prstClr val="black">
                <a:alpha val="40000"/>
              </a:prstClr>
            </a:outerShdw>
          </a:effectLst>
        </p:spPr>
        <p:style>
          <a:lnRef idx="2">
            <a:schemeClr val="accent5"/>
          </a:lnRef>
          <a:fillRef idx="0">
            <a:schemeClr val="accent5"/>
          </a:fillRef>
          <a:effectRef idx="1">
            <a:schemeClr val="accent5"/>
          </a:effectRef>
          <a:fontRef idx="minor">
            <a:schemeClr val="tx1"/>
          </a:fontRef>
        </p:style>
      </p:cxnSp>
      <p:sp>
        <p:nvSpPr>
          <p:cNvPr id="25" name="TextBox 24">
            <a:extLst>
              <a:ext uri="{FF2B5EF4-FFF2-40B4-BE49-F238E27FC236}">
                <a16:creationId xmlns:a16="http://schemas.microsoft.com/office/drawing/2014/main" id="{C3088B6D-CE68-4E9C-8156-AF515918FCE8}"/>
              </a:ext>
            </a:extLst>
          </p:cNvPr>
          <p:cNvSpPr txBox="1"/>
          <p:nvPr/>
        </p:nvSpPr>
        <p:spPr>
          <a:xfrm>
            <a:off x="3664219" y="3137165"/>
            <a:ext cx="605642" cy="338554"/>
          </a:xfrm>
          <a:prstGeom prst="rect">
            <a:avLst/>
          </a:prstGeom>
          <a:noFill/>
        </p:spPr>
        <p:txBody>
          <a:bodyPr wrap="square" rtlCol="0">
            <a:spAutoFit/>
          </a:bodyPr>
          <a:lstStyle/>
          <a:p>
            <a:r>
              <a:rPr lang="en-US" sz="800" b="0" dirty="0">
                <a:latin typeface="+mj-lt"/>
              </a:rPr>
              <a:t>High priority</a:t>
            </a:r>
          </a:p>
        </p:txBody>
      </p:sp>
      <p:sp>
        <p:nvSpPr>
          <p:cNvPr id="26" name="TextBox 25">
            <a:extLst>
              <a:ext uri="{FF2B5EF4-FFF2-40B4-BE49-F238E27FC236}">
                <a16:creationId xmlns:a16="http://schemas.microsoft.com/office/drawing/2014/main" id="{3F70C01F-A48C-499C-84A0-83AD00738931}"/>
              </a:ext>
            </a:extLst>
          </p:cNvPr>
          <p:cNvSpPr txBox="1"/>
          <p:nvPr/>
        </p:nvSpPr>
        <p:spPr>
          <a:xfrm>
            <a:off x="3695369" y="5973323"/>
            <a:ext cx="543342" cy="338554"/>
          </a:xfrm>
          <a:prstGeom prst="rect">
            <a:avLst/>
          </a:prstGeom>
          <a:noFill/>
        </p:spPr>
        <p:txBody>
          <a:bodyPr wrap="square" rtlCol="0">
            <a:spAutoFit/>
          </a:bodyPr>
          <a:lstStyle/>
          <a:p>
            <a:r>
              <a:rPr lang="en-US" sz="800" b="0" dirty="0">
                <a:latin typeface="+mj-lt"/>
              </a:rPr>
              <a:t>Low priority</a:t>
            </a:r>
          </a:p>
        </p:txBody>
      </p:sp>
      <p:sp>
        <p:nvSpPr>
          <p:cNvPr id="27" name="TextBox 26">
            <a:extLst>
              <a:ext uri="{FF2B5EF4-FFF2-40B4-BE49-F238E27FC236}">
                <a16:creationId xmlns:a16="http://schemas.microsoft.com/office/drawing/2014/main" id="{7E3C97F1-C96B-4A8D-8107-9A0742D5245A}"/>
              </a:ext>
            </a:extLst>
          </p:cNvPr>
          <p:cNvSpPr txBox="1"/>
          <p:nvPr/>
        </p:nvSpPr>
        <p:spPr>
          <a:xfrm>
            <a:off x="1185203" y="1039860"/>
            <a:ext cx="10195560" cy="400110"/>
          </a:xfrm>
          <a:prstGeom prst="rect">
            <a:avLst/>
          </a:prstGeom>
          <a:noFill/>
        </p:spPr>
        <p:txBody>
          <a:bodyPr wrap="square" rtlCol="0">
            <a:spAutoFit/>
          </a:bodyPr>
          <a:lstStyle/>
          <a:p>
            <a:r>
              <a:rPr lang="en-US" sz="2000" b="0" dirty="0">
                <a:latin typeface="Arial Rounded MT Bold" panose="020F0704030504030204" pitchFamily="34" charset="0"/>
                <a:cs typeface="Calibri" pitchFamily="34" charset="0"/>
              </a:rPr>
              <a:t>A Product backlog is simply a prioritized list of all work items, classified as  </a:t>
            </a:r>
          </a:p>
        </p:txBody>
      </p:sp>
      <p:sp>
        <p:nvSpPr>
          <p:cNvPr id="28" name="Notched Right Arrow 38">
            <a:extLst>
              <a:ext uri="{FF2B5EF4-FFF2-40B4-BE49-F238E27FC236}">
                <a16:creationId xmlns:a16="http://schemas.microsoft.com/office/drawing/2014/main" id="{954CBBEE-59A9-48C4-887A-9021C9E1AB7D}"/>
              </a:ext>
            </a:extLst>
          </p:cNvPr>
          <p:cNvSpPr/>
          <p:nvPr/>
        </p:nvSpPr>
        <p:spPr bwMode="auto">
          <a:xfrm flipH="1">
            <a:off x="3271284" y="3312619"/>
            <a:ext cx="404721" cy="375562"/>
          </a:xfrm>
          <a:prstGeom prst="notchedRightArrow">
            <a:avLst/>
          </a:prstGeom>
          <a:solidFill>
            <a:schemeClr val="accent5">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mj-lt"/>
              <a:cs typeface="Calibri" pitchFamily="34" charset="0"/>
            </a:endParaRPr>
          </a:p>
        </p:txBody>
      </p:sp>
      <p:sp>
        <p:nvSpPr>
          <p:cNvPr id="29" name="TextBox 28">
            <a:extLst>
              <a:ext uri="{FF2B5EF4-FFF2-40B4-BE49-F238E27FC236}">
                <a16:creationId xmlns:a16="http://schemas.microsoft.com/office/drawing/2014/main" id="{1BE003BA-2CCD-419D-89AC-2661B340D065}"/>
              </a:ext>
            </a:extLst>
          </p:cNvPr>
          <p:cNvSpPr txBox="1"/>
          <p:nvPr/>
        </p:nvSpPr>
        <p:spPr>
          <a:xfrm>
            <a:off x="956603" y="3188244"/>
            <a:ext cx="2348986" cy="830997"/>
          </a:xfrm>
          <a:prstGeom prst="rect">
            <a:avLst/>
          </a:prstGeom>
          <a:noFill/>
        </p:spPr>
        <p:txBody>
          <a:bodyPr wrap="square" rtlCol="0">
            <a:spAutoFit/>
          </a:bodyPr>
          <a:lstStyle/>
          <a:p>
            <a:pPr algn="r"/>
            <a:r>
              <a:rPr lang="en-US" sz="1200" b="0" dirty="0">
                <a:latin typeface="+mj-lt"/>
                <a:cs typeface="Calibri" pitchFamily="34" charset="0"/>
              </a:rPr>
              <a:t>Fine-grained Backlog Items ready for next  Iterations/ Iterations i.e. smaller user stories</a:t>
            </a:r>
          </a:p>
        </p:txBody>
      </p:sp>
      <p:sp>
        <p:nvSpPr>
          <p:cNvPr id="30" name="TextBox 29">
            <a:extLst>
              <a:ext uri="{FF2B5EF4-FFF2-40B4-BE49-F238E27FC236}">
                <a16:creationId xmlns:a16="http://schemas.microsoft.com/office/drawing/2014/main" id="{1AB14818-A5F8-47E1-A48B-4934B1AD8706}"/>
              </a:ext>
            </a:extLst>
          </p:cNvPr>
          <p:cNvSpPr txBox="1"/>
          <p:nvPr/>
        </p:nvSpPr>
        <p:spPr>
          <a:xfrm>
            <a:off x="1640721" y="4383682"/>
            <a:ext cx="1702822" cy="646331"/>
          </a:xfrm>
          <a:prstGeom prst="rect">
            <a:avLst/>
          </a:prstGeom>
          <a:noFill/>
        </p:spPr>
        <p:txBody>
          <a:bodyPr wrap="square" rtlCol="0">
            <a:spAutoFit/>
          </a:bodyPr>
          <a:lstStyle/>
          <a:p>
            <a:pPr algn="r"/>
            <a:r>
              <a:rPr lang="en-US" sz="1200" b="0" i="1" dirty="0">
                <a:latin typeface="+mj-lt"/>
                <a:cs typeface="Calibri" pitchFamily="34" charset="0"/>
              </a:rPr>
              <a:t>Medium-grained Backlog Items for current Release</a:t>
            </a:r>
          </a:p>
        </p:txBody>
      </p:sp>
      <p:sp>
        <p:nvSpPr>
          <p:cNvPr id="31" name="TextBox 30">
            <a:extLst>
              <a:ext uri="{FF2B5EF4-FFF2-40B4-BE49-F238E27FC236}">
                <a16:creationId xmlns:a16="http://schemas.microsoft.com/office/drawing/2014/main" id="{753C34B3-D7A4-4C52-BFA7-E4B12C63E549}"/>
              </a:ext>
            </a:extLst>
          </p:cNvPr>
          <p:cNvSpPr txBox="1"/>
          <p:nvPr/>
        </p:nvSpPr>
        <p:spPr>
          <a:xfrm>
            <a:off x="1440723" y="5594855"/>
            <a:ext cx="1891724" cy="646331"/>
          </a:xfrm>
          <a:prstGeom prst="rect">
            <a:avLst/>
          </a:prstGeom>
          <a:noFill/>
        </p:spPr>
        <p:txBody>
          <a:bodyPr wrap="square" rtlCol="0">
            <a:spAutoFit/>
          </a:bodyPr>
          <a:lstStyle/>
          <a:p>
            <a:pPr algn="r"/>
            <a:r>
              <a:rPr lang="en-US" sz="1200" b="0" i="1" dirty="0">
                <a:latin typeface="+mj-lt"/>
                <a:cs typeface="Calibri" pitchFamily="34" charset="0"/>
              </a:rPr>
              <a:t>Coarse-grained Backlog items for Future Releases i.e</a:t>
            </a:r>
            <a:r>
              <a:rPr lang="en-US" sz="1200" i="1" dirty="0">
                <a:latin typeface="+mj-lt"/>
                <a:cs typeface="Calibri" pitchFamily="34" charset="0"/>
              </a:rPr>
              <a:t>. Epics</a:t>
            </a:r>
            <a:endParaRPr lang="en-US" sz="1200" b="0" i="1" dirty="0">
              <a:latin typeface="+mj-lt"/>
              <a:cs typeface="Calibri" pitchFamily="34" charset="0"/>
            </a:endParaRPr>
          </a:p>
        </p:txBody>
      </p:sp>
      <p:sp>
        <p:nvSpPr>
          <p:cNvPr id="32" name="TextBox 31">
            <a:extLst>
              <a:ext uri="{FF2B5EF4-FFF2-40B4-BE49-F238E27FC236}">
                <a16:creationId xmlns:a16="http://schemas.microsoft.com/office/drawing/2014/main" id="{C7FAEDC3-14B6-4C74-B1A0-C72255E49DB7}"/>
              </a:ext>
            </a:extLst>
          </p:cNvPr>
          <p:cNvSpPr txBox="1"/>
          <p:nvPr/>
        </p:nvSpPr>
        <p:spPr>
          <a:xfrm>
            <a:off x="7927418" y="3865144"/>
            <a:ext cx="2113809" cy="92333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900" b="0" dirty="0">
                <a:latin typeface="+mj-lt"/>
                <a:cs typeface="Calibri" pitchFamily="34" charset="0"/>
              </a:rPr>
              <a:t>Stories are classified as Epic and User Stories (i.e. bite-sized) based on priority and level of details available.</a:t>
            </a:r>
          </a:p>
          <a:p>
            <a:endParaRPr lang="en-US" sz="900" dirty="0">
              <a:latin typeface="+mj-lt"/>
              <a:cs typeface="Calibri" pitchFamily="34" charset="0"/>
            </a:endParaRPr>
          </a:p>
          <a:p>
            <a:r>
              <a:rPr lang="en-US" sz="900" b="0" dirty="0">
                <a:latin typeface="+mj-lt"/>
                <a:cs typeface="Calibri" pitchFamily="34" charset="0"/>
              </a:rPr>
              <a:t>Stories and Epics can be bundled together to form theme.</a:t>
            </a:r>
          </a:p>
        </p:txBody>
      </p:sp>
      <p:graphicFrame>
        <p:nvGraphicFramePr>
          <p:cNvPr id="33" name="Table 32">
            <a:extLst>
              <a:ext uri="{FF2B5EF4-FFF2-40B4-BE49-F238E27FC236}">
                <a16:creationId xmlns:a16="http://schemas.microsoft.com/office/drawing/2014/main" id="{1C0A4D98-2F90-44F4-B2A8-34D92892BF46}"/>
              </a:ext>
            </a:extLst>
          </p:cNvPr>
          <p:cNvGraphicFramePr>
            <a:graphicFrameLocks noGrp="1"/>
          </p:cNvGraphicFramePr>
          <p:nvPr>
            <p:extLst>
              <p:ext uri="{D42A27DB-BD31-4B8C-83A1-F6EECF244321}">
                <p14:modId xmlns:p14="http://schemas.microsoft.com/office/powerpoint/2010/main" val="1174410600"/>
              </p:ext>
            </p:extLst>
          </p:nvPr>
        </p:nvGraphicFramePr>
        <p:xfrm>
          <a:off x="1130289" y="1450422"/>
          <a:ext cx="10063944" cy="1554480"/>
        </p:xfrm>
        <a:graphic>
          <a:graphicData uri="http://schemas.openxmlformats.org/drawingml/2006/table">
            <a:tbl>
              <a:tblPr firstRow="1" bandRow="1">
                <a:tableStyleId>{F5AB1C69-6EDB-4FF4-983F-18BD219EF322}</a:tableStyleId>
              </a:tblPr>
              <a:tblGrid>
                <a:gridCol w="1657154">
                  <a:extLst>
                    <a:ext uri="{9D8B030D-6E8A-4147-A177-3AD203B41FA5}">
                      <a16:colId xmlns:a16="http://schemas.microsoft.com/office/drawing/2014/main" val="20000"/>
                    </a:ext>
                  </a:extLst>
                </a:gridCol>
                <a:gridCol w="8406790">
                  <a:extLst>
                    <a:ext uri="{9D8B030D-6E8A-4147-A177-3AD203B41FA5}">
                      <a16:colId xmlns:a16="http://schemas.microsoft.com/office/drawing/2014/main" val="20001"/>
                    </a:ext>
                  </a:extLst>
                </a:gridCol>
              </a:tblGrid>
              <a:tr h="370840">
                <a:tc>
                  <a:txBody>
                    <a:bodyPr/>
                    <a:lstStyle/>
                    <a:p>
                      <a:r>
                        <a:rPr lang="en-US" sz="1400" b="1" u="none" kern="1200" dirty="0">
                          <a:solidFill>
                            <a:schemeClr val="tx1"/>
                          </a:solidFill>
                          <a:latin typeface="Arial Rounded MT Bold" panose="020F0704030504030204" pitchFamily="34" charset="0"/>
                          <a:ea typeface="+mn-ea"/>
                          <a:cs typeface="Calibri" pitchFamily="34" charset="0"/>
                        </a:rPr>
                        <a:t>Stories </a:t>
                      </a:r>
                      <a:endParaRPr lang="en-US" sz="1400" b="1" u="none" dirty="0">
                        <a:solidFill>
                          <a:schemeClr val="tx1"/>
                        </a:solidFill>
                        <a:latin typeface="Arial Rounded MT Bold" panose="020F0704030504030204" pitchFamily="34" charset="0"/>
                      </a:endParaRPr>
                    </a:p>
                  </a:txBody>
                  <a:tcPr/>
                </a:tc>
                <a:tc>
                  <a:txBody>
                    <a:bodyPr/>
                    <a:lstStyle/>
                    <a:p>
                      <a:r>
                        <a:rPr lang="en-US" sz="1400" b="0" kern="1200" dirty="0">
                          <a:solidFill>
                            <a:schemeClr val="tx1"/>
                          </a:solidFill>
                          <a:latin typeface="Arial Rounded MT Bold" panose="020F0704030504030204" pitchFamily="34" charset="0"/>
                          <a:ea typeface="+mn-ea"/>
                          <a:cs typeface="Calibri" pitchFamily="34" charset="0"/>
                        </a:rPr>
                        <a:t>Prioritized list of project requirements with estimates (in Story Points) to turn them into completed product functionality</a:t>
                      </a:r>
                      <a:endParaRPr lang="en-US" sz="1400" dirty="0">
                        <a:solidFill>
                          <a:schemeClr val="tx1"/>
                        </a:solidFill>
                        <a:latin typeface="Arial Rounded MT Bold" panose="020F0704030504030204" pitchFamily="34" charset="0"/>
                      </a:endParaRPr>
                    </a:p>
                  </a:txBody>
                  <a:tcPr/>
                </a:tc>
                <a:extLst>
                  <a:ext uri="{0D108BD9-81ED-4DB2-BD59-A6C34878D82A}">
                    <a16:rowId xmlns:a16="http://schemas.microsoft.com/office/drawing/2014/main" val="10000"/>
                  </a:ext>
                </a:extLst>
              </a:tr>
              <a:tr h="370840">
                <a:tc>
                  <a:txBody>
                    <a:bodyPr/>
                    <a:lstStyle/>
                    <a:p>
                      <a:r>
                        <a:rPr lang="en-US" sz="1400" b="1" u="none" kern="1200" dirty="0">
                          <a:solidFill>
                            <a:schemeClr val="tx1"/>
                          </a:solidFill>
                          <a:latin typeface="Arial Rounded MT Bold" panose="020F0704030504030204" pitchFamily="34" charset="0"/>
                          <a:ea typeface="+mn-ea"/>
                          <a:cs typeface="Calibri" pitchFamily="34" charset="0"/>
                        </a:rPr>
                        <a:t>Technical debts</a:t>
                      </a:r>
                      <a:endParaRPr lang="en-US" sz="1400" b="1" u="none" dirty="0">
                        <a:solidFill>
                          <a:schemeClr val="tx1"/>
                        </a:solidFill>
                        <a:latin typeface="Arial Rounded MT Bold" panose="020F070403050403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dk1"/>
                          </a:solidFill>
                          <a:latin typeface="Arial Rounded MT Bold" panose="020F0704030504030204" pitchFamily="34" charset="0"/>
                          <a:cs typeface="Calibri" pitchFamily="34" charset="0"/>
                        </a:rPr>
                        <a:t>Other items like </a:t>
                      </a:r>
                      <a:r>
                        <a:rPr lang="en-US" sz="1400" b="0" kern="1200" dirty="0">
                          <a:solidFill>
                            <a:schemeClr val="dk1"/>
                          </a:solidFill>
                          <a:latin typeface="Arial Rounded MT Bold" panose="020F0704030504030204" pitchFamily="34" charset="0"/>
                          <a:ea typeface="+mn-ea"/>
                          <a:cs typeface="Calibri" pitchFamily="34" charset="0"/>
                        </a:rPr>
                        <a:t>engineering improvement goals, exploratory or research work and possible known defects with appropriate estimate.</a:t>
                      </a:r>
                    </a:p>
                  </a:txBody>
                  <a:tcPr/>
                </a:tc>
                <a:extLst>
                  <a:ext uri="{0D108BD9-81ED-4DB2-BD59-A6C34878D82A}">
                    <a16:rowId xmlns:a16="http://schemas.microsoft.com/office/drawing/2014/main" val="10001"/>
                  </a:ext>
                </a:extLst>
              </a:tr>
              <a:tr h="370840">
                <a:tc>
                  <a:txBody>
                    <a:bodyPr/>
                    <a:lstStyle/>
                    <a:p>
                      <a:r>
                        <a:rPr lang="en-US" sz="1400" b="1" u="none" kern="1200" dirty="0">
                          <a:solidFill>
                            <a:schemeClr val="tx1"/>
                          </a:solidFill>
                          <a:latin typeface="Arial Rounded MT Bold" panose="020F0704030504030204" pitchFamily="34" charset="0"/>
                          <a:ea typeface="+mn-ea"/>
                          <a:cs typeface="Calibri" pitchFamily="34" charset="0"/>
                        </a:rPr>
                        <a:t>Risks </a:t>
                      </a:r>
                      <a:endParaRPr lang="en-US" sz="1400" b="1" u="none" dirty="0">
                        <a:solidFill>
                          <a:schemeClr val="tx1"/>
                        </a:solidFill>
                        <a:latin typeface="Arial Rounded MT Bold" panose="020F070403050403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kern="1200" dirty="0">
                          <a:solidFill>
                            <a:schemeClr val="dk1"/>
                          </a:solidFill>
                          <a:latin typeface="Arial Rounded MT Bold" panose="020F0704030504030204" pitchFamily="34" charset="0"/>
                          <a:ea typeface="+mn-ea"/>
                          <a:cs typeface="Calibri" pitchFamily="34" charset="0"/>
                        </a:rPr>
                        <a:t>Risks that are of anti-value, or factors that have a potential to erode, remove, or reduce value if they occur.</a:t>
                      </a:r>
                    </a:p>
                  </a:txBody>
                  <a:tcPr/>
                </a:tc>
                <a:extLst>
                  <a:ext uri="{0D108BD9-81ED-4DB2-BD59-A6C34878D82A}">
                    <a16:rowId xmlns:a16="http://schemas.microsoft.com/office/drawing/2014/main" val="10002"/>
                  </a:ext>
                </a:extLst>
              </a:tr>
            </a:tbl>
          </a:graphicData>
        </a:graphic>
      </p:graphicFrame>
      <p:sp>
        <p:nvSpPr>
          <p:cNvPr id="34" name="Notched Right Arrow 39">
            <a:extLst>
              <a:ext uri="{FF2B5EF4-FFF2-40B4-BE49-F238E27FC236}">
                <a16:creationId xmlns:a16="http://schemas.microsoft.com/office/drawing/2014/main" id="{D79CA11E-5B93-4A53-BEFA-FE85038C1E0A}"/>
              </a:ext>
            </a:extLst>
          </p:cNvPr>
          <p:cNvSpPr/>
          <p:nvPr/>
        </p:nvSpPr>
        <p:spPr bwMode="auto">
          <a:xfrm flipH="1">
            <a:off x="3271284" y="4486297"/>
            <a:ext cx="404721" cy="375562"/>
          </a:xfrm>
          <a:prstGeom prst="notchedRightArrow">
            <a:avLst/>
          </a:prstGeom>
          <a:solidFill>
            <a:schemeClr val="accent5">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mj-lt"/>
              <a:cs typeface="Calibri" pitchFamily="34" charset="0"/>
            </a:endParaRPr>
          </a:p>
        </p:txBody>
      </p:sp>
      <p:sp>
        <p:nvSpPr>
          <p:cNvPr id="35" name="Notched Right Arrow 40">
            <a:extLst>
              <a:ext uri="{FF2B5EF4-FFF2-40B4-BE49-F238E27FC236}">
                <a16:creationId xmlns:a16="http://schemas.microsoft.com/office/drawing/2014/main" id="{4BDF9256-E2F8-4D53-A8A5-0E8D149DF147}"/>
              </a:ext>
            </a:extLst>
          </p:cNvPr>
          <p:cNvSpPr/>
          <p:nvPr/>
        </p:nvSpPr>
        <p:spPr bwMode="auto">
          <a:xfrm flipH="1">
            <a:off x="3271284" y="5719351"/>
            <a:ext cx="404721" cy="375562"/>
          </a:xfrm>
          <a:prstGeom prst="notchedRightArrow">
            <a:avLst/>
          </a:prstGeom>
          <a:solidFill>
            <a:schemeClr val="accent5">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mj-lt"/>
              <a:cs typeface="Calibri" pitchFamily="34" charset="0"/>
            </a:endParaRPr>
          </a:p>
        </p:txBody>
      </p:sp>
      <p:sp>
        <p:nvSpPr>
          <p:cNvPr id="36" name="TextBox 54">
            <a:extLst>
              <a:ext uri="{FF2B5EF4-FFF2-40B4-BE49-F238E27FC236}">
                <a16:creationId xmlns:a16="http://schemas.microsoft.com/office/drawing/2014/main" id="{82410D79-FAA5-4DC3-B8C6-1AAABAF95827}"/>
              </a:ext>
            </a:extLst>
          </p:cNvPr>
          <p:cNvSpPr txBox="1">
            <a:spLocks noChangeArrowheads="1"/>
          </p:cNvSpPr>
          <p:nvPr/>
        </p:nvSpPr>
        <p:spPr bwMode="auto">
          <a:xfrm>
            <a:off x="5577089" y="3141861"/>
            <a:ext cx="3399711" cy="400110"/>
          </a:xfrm>
          <a:prstGeom prst="rect">
            <a:avLst/>
          </a:prstGeom>
          <a:noFill/>
          <a:ln w="9525">
            <a:noFill/>
            <a:miter lim="800000"/>
            <a:headEnd/>
            <a:tailEnd/>
          </a:ln>
        </p:spPr>
        <p:txBody>
          <a:bodyPr wrap="square">
            <a:spAutoFit/>
          </a:bodyPr>
          <a:lstStyle/>
          <a:p>
            <a:r>
              <a:rPr lang="en-US" sz="1000" b="0" dirty="0">
                <a:latin typeface="+mj-lt"/>
                <a:cs typeface="Calibri" pitchFamily="34" charset="0"/>
              </a:rPr>
              <a:t>Each iteration implement the highest priority requirements</a:t>
            </a:r>
          </a:p>
        </p:txBody>
      </p:sp>
      <p:sp>
        <p:nvSpPr>
          <p:cNvPr id="37" name="Right Brace 36">
            <a:extLst>
              <a:ext uri="{FF2B5EF4-FFF2-40B4-BE49-F238E27FC236}">
                <a16:creationId xmlns:a16="http://schemas.microsoft.com/office/drawing/2014/main" id="{7321E171-E130-4076-B5C4-5BEE901F2CAF}"/>
              </a:ext>
            </a:extLst>
          </p:cNvPr>
          <p:cNvSpPr/>
          <p:nvPr/>
        </p:nvSpPr>
        <p:spPr bwMode="auto">
          <a:xfrm>
            <a:off x="5051611" y="3182314"/>
            <a:ext cx="228600" cy="322659"/>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1" u="none" strike="noStrike" cap="none" normalizeH="0" baseline="0">
              <a:ln>
                <a:noFill/>
              </a:ln>
              <a:solidFill>
                <a:schemeClr val="bg1"/>
              </a:solidFill>
              <a:effectLst/>
              <a:latin typeface="+mj-lt"/>
              <a:cs typeface="Arial" charset="0"/>
            </a:endParaRPr>
          </a:p>
        </p:txBody>
      </p:sp>
      <p:sp>
        <p:nvSpPr>
          <p:cNvPr id="38" name="TextBox 54">
            <a:extLst>
              <a:ext uri="{FF2B5EF4-FFF2-40B4-BE49-F238E27FC236}">
                <a16:creationId xmlns:a16="http://schemas.microsoft.com/office/drawing/2014/main" id="{BD639DED-19F0-4D00-8DFD-F7098F076DD5}"/>
              </a:ext>
            </a:extLst>
          </p:cNvPr>
          <p:cNvSpPr txBox="1">
            <a:spLocks noChangeArrowheads="1"/>
          </p:cNvSpPr>
          <p:nvPr/>
        </p:nvSpPr>
        <p:spPr bwMode="auto">
          <a:xfrm>
            <a:off x="5565214" y="3860195"/>
            <a:ext cx="1494711" cy="553998"/>
          </a:xfrm>
          <a:prstGeom prst="rect">
            <a:avLst/>
          </a:prstGeom>
          <a:noFill/>
          <a:ln w="9525">
            <a:noFill/>
            <a:miter lim="800000"/>
            <a:headEnd/>
            <a:tailEnd/>
          </a:ln>
        </p:spPr>
        <p:txBody>
          <a:bodyPr wrap="square">
            <a:spAutoFit/>
          </a:bodyPr>
          <a:lstStyle/>
          <a:p>
            <a:r>
              <a:rPr lang="en-US" sz="1000" b="0" dirty="0">
                <a:latin typeface="+mj-lt"/>
                <a:cs typeface="Calibri" pitchFamily="34" charset="0"/>
              </a:rPr>
              <a:t>Each new requirement is prioritized and added to the stack</a:t>
            </a:r>
          </a:p>
        </p:txBody>
      </p:sp>
      <p:sp>
        <p:nvSpPr>
          <p:cNvPr id="39" name="TextBox 54">
            <a:extLst>
              <a:ext uri="{FF2B5EF4-FFF2-40B4-BE49-F238E27FC236}">
                <a16:creationId xmlns:a16="http://schemas.microsoft.com/office/drawing/2014/main" id="{7EFFFF06-C346-420F-AEB6-6283DE4E2578}"/>
              </a:ext>
            </a:extLst>
          </p:cNvPr>
          <p:cNvSpPr txBox="1">
            <a:spLocks noChangeArrowheads="1"/>
          </p:cNvSpPr>
          <p:nvPr/>
        </p:nvSpPr>
        <p:spPr bwMode="auto">
          <a:xfrm>
            <a:off x="5565214" y="4503135"/>
            <a:ext cx="1494711" cy="553998"/>
          </a:xfrm>
          <a:prstGeom prst="rect">
            <a:avLst/>
          </a:prstGeom>
          <a:noFill/>
          <a:ln w="9525">
            <a:noFill/>
            <a:miter lim="800000"/>
            <a:headEnd/>
            <a:tailEnd/>
          </a:ln>
        </p:spPr>
        <p:txBody>
          <a:bodyPr wrap="square">
            <a:spAutoFit/>
          </a:bodyPr>
          <a:lstStyle/>
          <a:p>
            <a:r>
              <a:rPr lang="en-US" sz="1000" b="0" dirty="0">
                <a:latin typeface="+mj-lt"/>
                <a:cs typeface="Calibri" pitchFamily="34" charset="0"/>
              </a:rPr>
              <a:t>Requirements may be reprioritized at any time</a:t>
            </a:r>
          </a:p>
        </p:txBody>
      </p:sp>
      <p:sp>
        <p:nvSpPr>
          <p:cNvPr id="40" name="TextBox 54">
            <a:extLst>
              <a:ext uri="{FF2B5EF4-FFF2-40B4-BE49-F238E27FC236}">
                <a16:creationId xmlns:a16="http://schemas.microsoft.com/office/drawing/2014/main" id="{533A1DA3-74E7-487C-9ED6-177E80E1D324}"/>
              </a:ext>
            </a:extLst>
          </p:cNvPr>
          <p:cNvSpPr txBox="1">
            <a:spLocks noChangeArrowheads="1"/>
          </p:cNvSpPr>
          <p:nvPr/>
        </p:nvSpPr>
        <p:spPr bwMode="auto">
          <a:xfrm>
            <a:off x="5565214" y="5618426"/>
            <a:ext cx="1494711" cy="400110"/>
          </a:xfrm>
          <a:prstGeom prst="rect">
            <a:avLst/>
          </a:prstGeom>
          <a:noFill/>
          <a:ln w="9525">
            <a:noFill/>
            <a:miter lim="800000"/>
            <a:headEnd/>
            <a:tailEnd/>
          </a:ln>
        </p:spPr>
        <p:txBody>
          <a:bodyPr wrap="square">
            <a:spAutoFit/>
          </a:bodyPr>
          <a:lstStyle/>
          <a:p>
            <a:r>
              <a:rPr lang="en-US" sz="1000" b="0" dirty="0">
                <a:latin typeface="+mj-lt"/>
                <a:cs typeface="Calibri" pitchFamily="34" charset="0"/>
              </a:rPr>
              <a:t>Requirements may be removed at any time</a:t>
            </a:r>
          </a:p>
        </p:txBody>
      </p:sp>
      <p:cxnSp>
        <p:nvCxnSpPr>
          <p:cNvPr id="41" name="Straight Arrow Connector 40">
            <a:extLst>
              <a:ext uri="{FF2B5EF4-FFF2-40B4-BE49-F238E27FC236}">
                <a16:creationId xmlns:a16="http://schemas.microsoft.com/office/drawing/2014/main" id="{857AFE3B-2CC5-407D-840F-8A0CD783F553}"/>
              </a:ext>
            </a:extLst>
          </p:cNvPr>
          <p:cNvCxnSpPr/>
          <p:nvPr/>
        </p:nvCxnSpPr>
        <p:spPr bwMode="auto">
          <a:xfrm flipH="1">
            <a:off x="5039736" y="4136298"/>
            <a:ext cx="533400" cy="0"/>
          </a:xfrm>
          <a:prstGeom prst="straightConnector1">
            <a:avLst/>
          </a:prstGeom>
          <a:solidFill>
            <a:srgbClr val="0033CC"/>
          </a:solidFill>
          <a:ln w="19050" cap="flat" cmpd="sng" algn="ctr">
            <a:solidFill>
              <a:schemeClr val="tx1"/>
            </a:solidFill>
            <a:prstDash val="solid"/>
            <a:round/>
            <a:headEnd type="none" w="med" len="med"/>
            <a:tailEnd type="arrow"/>
          </a:ln>
          <a:effectLst/>
        </p:spPr>
      </p:cxnSp>
      <p:cxnSp>
        <p:nvCxnSpPr>
          <p:cNvPr id="42" name="Straight Arrow Connector 41">
            <a:extLst>
              <a:ext uri="{FF2B5EF4-FFF2-40B4-BE49-F238E27FC236}">
                <a16:creationId xmlns:a16="http://schemas.microsoft.com/office/drawing/2014/main" id="{15231E48-9E5C-4767-9787-F630F809EC8E}"/>
              </a:ext>
            </a:extLst>
          </p:cNvPr>
          <p:cNvCxnSpPr/>
          <p:nvPr/>
        </p:nvCxnSpPr>
        <p:spPr bwMode="auto">
          <a:xfrm>
            <a:off x="5051611" y="5730561"/>
            <a:ext cx="530352" cy="0"/>
          </a:xfrm>
          <a:prstGeom prst="straightConnector1">
            <a:avLst/>
          </a:prstGeom>
          <a:solidFill>
            <a:srgbClr val="0033CC"/>
          </a:solidFill>
          <a:ln w="19050" cap="flat" cmpd="sng" algn="ctr">
            <a:solidFill>
              <a:schemeClr val="tx1"/>
            </a:solidFill>
            <a:prstDash val="solid"/>
            <a:round/>
            <a:headEnd type="none" w="med" len="med"/>
            <a:tailEnd type="arrow"/>
          </a:ln>
          <a:effectLst/>
        </p:spPr>
      </p:cxnSp>
      <p:sp>
        <p:nvSpPr>
          <p:cNvPr id="43" name="Curved Up Arrow 54">
            <a:extLst>
              <a:ext uri="{FF2B5EF4-FFF2-40B4-BE49-F238E27FC236}">
                <a16:creationId xmlns:a16="http://schemas.microsoft.com/office/drawing/2014/main" id="{8B70AAC6-87AD-4A07-A892-B6C319348BCD}"/>
              </a:ext>
            </a:extLst>
          </p:cNvPr>
          <p:cNvSpPr/>
          <p:nvPr/>
        </p:nvSpPr>
        <p:spPr bwMode="auto">
          <a:xfrm rot="15806969">
            <a:off x="4929048" y="4638199"/>
            <a:ext cx="457200" cy="228103"/>
          </a:xfrm>
          <a:prstGeom prst="curvedUpArrow">
            <a:avLst/>
          </a:prstGeom>
          <a:solidFill>
            <a:schemeClr val="tx1">
              <a:alpha val="70000"/>
            </a:schemeClr>
          </a:solidFill>
          <a:ln w="9525">
            <a:noFill/>
            <a:miter lim="800000"/>
            <a:headEnd/>
            <a:tailEnd/>
          </a:ln>
        </p:spPr>
        <p:txBody>
          <a:bodyPr rtlCol="0" anchor="ctr"/>
          <a:lstStyle/>
          <a:p>
            <a:pPr marL="231775" indent="-231775" algn="ctr" eaLnBrk="0" hangingPunct="0">
              <a:lnSpc>
                <a:spcPct val="90000"/>
              </a:lnSpc>
              <a:buClr>
                <a:srgbClr val="0099CC"/>
              </a:buClr>
              <a:buSzPct val="75000"/>
              <a:buFont typeface="Wingdings" pitchFamily="2" charset="2"/>
              <a:buNone/>
            </a:pPr>
            <a:endParaRPr lang="en-US" sz="2000" b="1" i="0" dirty="0">
              <a:solidFill>
                <a:schemeClr val="tx1"/>
              </a:solidFill>
              <a:latin typeface="+mj-lt"/>
            </a:endParaRPr>
          </a:p>
        </p:txBody>
      </p:sp>
    </p:spTree>
    <p:extLst>
      <p:ext uri="{BB962C8B-B14F-4D97-AF65-F5344CB8AC3E}">
        <p14:creationId xmlns:p14="http://schemas.microsoft.com/office/powerpoint/2010/main" val="5986351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Product Backlog</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pPr marL="0" indent="0">
              <a:lnSpc>
                <a:spcPct val="150000"/>
              </a:lnSpc>
              <a:spcBef>
                <a:spcPts val="0"/>
              </a:spcBef>
              <a:buNone/>
            </a:pPr>
            <a:r>
              <a:rPr lang="en-IN" sz="2000" dirty="0">
                <a:latin typeface="Arial Rounded MT Bold" panose="020F0704030504030204" pitchFamily="34" charset="0"/>
              </a:rPr>
              <a:t> A Product Backlog is best described as </a:t>
            </a:r>
            <a:r>
              <a:rPr lang="en-IN" sz="2000" dirty="0">
                <a:solidFill>
                  <a:srgbClr val="0070C0"/>
                </a:solidFill>
                <a:latin typeface="Arial Rounded MT Bold" panose="020F0704030504030204" pitchFamily="34" charset="0"/>
              </a:rPr>
              <a:t>DEEP</a:t>
            </a:r>
          </a:p>
          <a:p>
            <a:pPr marL="0" indent="0">
              <a:lnSpc>
                <a:spcPct val="100000"/>
              </a:lnSpc>
              <a:spcBef>
                <a:spcPts val="0"/>
              </a:spcBef>
              <a:buNone/>
            </a:pPr>
            <a:endParaRPr lang="en-US" sz="2000" dirty="0">
              <a:solidFill>
                <a:srgbClr val="0070C0"/>
              </a:solidFill>
              <a:latin typeface="Arial Rounded MT Bold" panose="020F0704030504030204" pitchFamily="34" charset="0"/>
            </a:endParaRPr>
          </a:p>
          <a:p>
            <a:pPr>
              <a:lnSpc>
                <a:spcPct val="150000"/>
              </a:lnSpc>
              <a:spcBef>
                <a:spcPts val="0"/>
              </a:spcBef>
            </a:pPr>
            <a:r>
              <a:rPr lang="en-IN" sz="2000" dirty="0">
                <a:solidFill>
                  <a:srgbClr val="0070C0"/>
                </a:solidFill>
                <a:latin typeface="Arial Rounded MT Bold" panose="020F0704030504030204" pitchFamily="34" charset="0"/>
              </a:rPr>
              <a:t>Detailed Appropriately</a:t>
            </a:r>
            <a:r>
              <a:rPr lang="en-IN" sz="2000" dirty="0">
                <a:latin typeface="Arial Rounded MT Bold" panose="020F0704030504030204" pitchFamily="34" charset="0"/>
              </a:rPr>
              <a:t>: Higher order items are more detailed and well understood compared to lower order items</a:t>
            </a:r>
            <a:endParaRPr lang="en-US" sz="2000" dirty="0">
              <a:latin typeface="Arial Rounded MT Bold" panose="020F0704030504030204" pitchFamily="34" charset="0"/>
            </a:endParaRPr>
          </a:p>
          <a:p>
            <a:pPr>
              <a:lnSpc>
                <a:spcPct val="150000"/>
              </a:lnSpc>
              <a:spcBef>
                <a:spcPts val="0"/>
              </a:spcBef>
            </a:pPr>
            <a:r>
              <a:rPr lang="en-IN" sz="2000" dirty="0">
                <a:solidFill>
                  <a:srgbClr val="0070C0"/>
                </a:solidFill>
                <a:latin typeface="Arial Rounded MT Bold" panose="020F0704030504030204" pitchFamily="34" charset="0"/>
              </a:rPr>
              <a:t>Estimated</a:t>
            </a:r>
            <a:r>
              <a:rPr lang="en-IN" sz="2000" dirty="0">
                <a:latin typeface="Arial Rounded MT Bold" panose="020F0704030504030204" pitchFamily="34" charset="0"/>
              </a:rPr>
              <a:t>: Product backlog items are estimated in relative size by the development team. Product owner orders the items based on the value and the cost</a:t>
            </a:r>
            <a:endParaRPr lang="en-US" sz="2000" dirty="0">
              <a:latin typeface="Arial Rounded MT Bold" panose="020F0704030504030204" pitchFamily="34" charset="0"/>
            </a:endParaRPr>
          </a:p>
          <a:p>
            <a:pPr>
              <a:lnSpc>
                <a:spcPct val="150000"/>
              </a:lnSpc>
              <a:spcBef>
                <a:spcPts val="0"/>
              </a:spcBef>
            </a:pPr>
            <a:r>
              <a:rPr lang="en-IN" sz="2000" dirty="0">
                <a:solidFill>
                  <a:srgbClr val="0070C0"/>
                </a:solidFill>
                <a:latin typeface="Arial Rounded MT Bold" panose="020F0704030504030204" pitchFamily="34" charset="0"/>
              </a:rPr>
              <a:t>Emergent</a:t>
            </a:r>
            <a:r>
              <a:rPr lang="en-IN" sz="2000" dirty="0">
                <a:latin typeface="Arial Rounded MT Bold" panose="020F0704030504030204" pitchFamily="34" charset="0"/>
              </a:rPr>
              <a:t>: Product Backlog is a living artifacts. It is always updated for details, estimates and order. The life of the product backlog is same as life of the product itself</a:t>
            </a:r>
            <a:endParaRPr lang="en-US" sz="2000" dirty="0">
              <a:latin typeface="Arial Rounded MT Bold" panose="020F0704030504030204" pitchFamily="34" charset="0"/>
            </a:endParaRPr>
          </a:p>
          <a:p>
            <a:pPr>
              <a:lnSpc>
                <a:spcPct val="150000"/>
              </a:lnSpc>
              <a:spcBef>
                <a:spcPts val="0"/>
              </a:spcBef>
            </a:pPr>
            <a:r>
              <a:rPr lang="en-IN" sz="2000" dirty="0">
                <a:solidFill>
                  <a:srgbClr val="0070C0"/>
                </a:solidFill>
                <a:latin typeface="Arial Rounded MT Bold" panose="020F0704030504030204" pitchFamily="34" charset="0"/>
              </a:rPr>
              <a:t>Prioritized</a:t>
            </a:r>
            <a:r>
              <a:rPr lang="en-IN" sz="2000" dirty="0">
                <a:latin typeface="Arial Rounded MT Bold" panose="020F0704030504030204" pitchFamily="34" charset="0"/>
              </a:rPr>
              <a:t>: Product backlog items are ordered based on the priority. The order is force ranking (1,2,3) so that there are no completing priorities</a:t>
            </a:r>
            <a:endParaRPr lang="en-US" sz="2000" dirty="0">
              <a:latin typeface="Arial Rounded MT Bold" panose="020F0704030504030204" pitchFamily="34" charset="0"/>
            </a:endParaRPr>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spTree>
    <p:extLst>
      <p:ext uri="{BB962C8B-B14F-4D97-AF65-F5344CB8AC3E}">
        <p14:creationId xmlns:p14="http://schemas.microsoft.com/office/powerpoint/2010/main" val="8090315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Product Backlog Prioritization Technique</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pPr marL="0" indent="0">
              <a:buNone/>
            </a:pPr>
            <a:r>
              <a:rPr lang="en-IN" sz="2000" dirty="0">
                <a:latin typeface="Arial Rounded MT Bold" panose="020F0704030504030204" pitchFamily="34" charset="0"/>
              </a:rPr>
              <a:t>Customer value prioritization is concerned with working on the items that yield the highest value to the customer as soon as possible.</a:t>
            </a:r>
            <a:endParaRPr lang="en-US" sz="2000" dirty="0">
              <a:latin typeface="Arial Rounded MT Bold" panose="020F0704030504030204" pitchFamily="34" charset="0"/>
            </a:endParaRPr>
          </a:p>
          <a:p>
            <a:r>
              <a:rPr lang="en-IN" sz="2000" dirty="0">
                <a:solidFill>
                  <a:srgbClr val="0070C0"/>
                </a:solidFill>
                <a:latin typeface="Arial Rounded MT Bold" panose="020F0704030504030204" pitchFamily="34" charset="0"/>
              </a:rPr>
              <a:t>MoSCoW</a:t>
            </a:r>
            <a:r>
              <a:rPr lang="en-IN" sz="2000" dirty="0">
                <a:latin typeface="Arial Rounded MT Bold" panose="020F0704030504030204" pitchFamily="34" charset="0"/>
              </a:rPr>
              <a:t> is a technique used to prioritize stories into four distinct categories:</a:t>
            </a:r>
            <a:endParaRPr lang="en-US" sz="2000" dirty="0">
              <a:latin typeface="Arial Rounded MT Bold" panose="020F0704030504030204" pitchFamily="34" charset="0"/>
            </a:endParaRPr>
          </a:p>
          <a:p>
            <a:pPr lvl="0"/>
            <a:r>
              <a:rPr lang="en-IN" sz="2000" dirty="0">
                <a:solidFill>
                  <a:srgbClr val="0070C0"/>
                </a:solidFill>
                <a:latin typeface="Arial Rounded MT Bold" panose="020F0704030504030204" pitchFamily="34" charset="0"/>
              </a:rPr>
              <a:t>M </a:t>
            </a:r>
            <a:r>
              <a:rPr lang="en-IN" sz="2000" dirty="0">
                <a:latin typeface="Arial Rounded MT Bold" panose="020F0704030504030204" pitchFamily="34" charset="0"/>
              </a:rPr>
              <a:t>– MUST have this</a:t>
            </a:r>
            <a:br>
              <a:rPr lang="en-IN" sz="2000" dirty="0">
                <a:latin typeface="Arial Rounded MT Bold" panose="020F0704030504030204" pitchFamily="34" charset="0"/>
              </a:rPr>
            </a:br>
            <a:r>
              <a:rPr lang="en-IN" sz="2000" dirty="0">
                <a:latin typeface="Arial Rounded MT Bold" panose="020F0704030504030204" pitchFamily="34" charset="0"/>
              </a:rPr>
              <a:t>Requirements that are fundamental to the system; without which system will not work and have no value and have to be included in the current delivery time box</a:t>
            </a:r>
            <a:endParaRPr lang="en-US" sz="2000" dirty="0">
              <a:latin typeface="Arial Rounded MT Bold" panose="020F0704030504030204" pitchFamily="34" charset="0"/>
            </a:endParaRPr>
          </a:p>
          <a:p>
            <a:pPr lvl="0"/>
            <a:r>
              <a:rPr lang="en-IN" sz="2000" dirty="0">
                <a:solidFill>
                  <a:srgbClr val="0070C0"/>
                </a:solidFill>
                <a:latin typeface="Arial Rounded MT Bold" panose="020F0704030504030204" pitchFamily="34" charset="0"/>
              </a:rPr>
              <a:t>S</a:t>
            </a:r>
            <a:r>
              <a:rPr lang="en-IN" sz="2000" dirty="0">
                <a:latin typeface="Arial Rounded MT Bold" panose="020F0704030504030204" pitchFamily="34" charset="0"/>
              </a:rPr>
              <a:t> – SHOULD have this</a:t>
            </a:r>
            <a:br>
              <a:rPr lang="en-IN" sz="2000" dirty="0">
                <a:latin typeface="Arial Rounded MT Bold" panose="020F0704030504030204" pitchFamily="34" charset="0"/>
              </a:rPr>
            </a:br>
            <a:r>
              <a:rPr lang="en-IN" sz="2000" dirty="0">
                <a:latin typeface="Arial Rounded MT Bold" panose="020F0704030504030204" pitchFamily="34" charset="0"/>
              </a:rPr>
              <a:t>Requirements that is important for project success; Important as MUST have but not as time-critical or have a work around’s. In other words not necessary for delivery in the current delivery time box</a:t>
            </a:r>
            <a:endParaRPr lang="en-US" sz="2000" dirty="0">
              <a:latin typeface="Arial Rounded MT Bold" panose="020F0704030504030204" pitchFamily="34" charset="0"/>
            </a:endParaRPr>
          </a:p>
          <a:p>
            <a:pPr lvl="0"/>
            <a:r>
              <a:rPr lang="en-IN" sz="2000" dirty="0">
                <a:solidFill>
                  <a:srgbClr val="0070C0"/>
                </a:solidFill>
                <a:latin typeface="Arial Rounded MT Bold" panose="020F0704030504030204" pitchFamily="34" charset="0"/>
              </a:rPr>
              <a:t>C</a:t>
            </a:r>
            <a:r>
              <a:rPr lang="en-IN" sz="2000" dirty="0">
                <a:latin typeface="Arial Rounded MT Bold" panose="020F0704030504030204" pitchFamily="34" charset="0"/>
              </a:rPr>
              <a:t> – COULD have this</a:t>
            </a:r>
            <a:br>
              <a:rPr lang="en-IN" sz="2000" dirty="0">
                <a:latin typeface="Arial Rounded MT Bold" panose="020F0704030504030204" pitchFamily="34" charset="0"/>
              </a:rPr>
            </a:br>
            <a:r>
              <a:rPr lang="en-IN" sz="2000" dirty="0">
                <a:latin typeface="Arial Rounded MT Bold" panose="020F0704030504030204" pitchFamily="34" charset="0"/>
              </a:rPr>
              <a:t>Requirements not necessary; can include if it increases customer satisfaction for little development cost</a:t>
            </a:r>
            <a:endParaRPr lang="en-US" sz="2000" dirty="0">
              <a:latin typeface="Arial Rounded MT Bold" panose="020F0704030504030204" pitchFamily="34" charset="0"/>
            </a:endParaRPr>
          </a:p>
          <a:p>
            <a:pPr lvl="0"/>
            <a:r>
              <a:rPr lang="en-IN" sz="2000" dirty="0">
                <a:solidFill>
                  <a:srgbClr val="0070C0"/>
                </a:solidFill>
                <a:latin typeface="Arial Rounded MT Bold" panose="020F0704030504030204" pitchFamily="34" charset="0"/>
              </a:rPr>
              <a:t>W</a:t>
            </a:r>
            <a:r>
              <a:rPr lang="en-IN" sz="2000" dirty="0">
                <a:latin typeface="Arial Rounded MT Bold" panose="020F0704030504030204" pitchFamily="34" charset="0"/>
              </a:rPr>
              <a:t> – WON’T have this time, but WOULD like in the future</a:t>
            </a:r>
            <a:br>
              <a:rPr lang="en-IN" sz="2000" dirty="0">
                <a:latin typeface="Arial Rounded MT Bold" panose="020F0704030504030204" pitchFamily="34" charset="0"/>
              </a:rPr>
            </a:br>
            <a:r>
              <a:rPr lang="en-IN" sz="2000" dirty="0">
                <a:latin typeface="Arial Rounded MT Bold" panose="020F0704030504030204" pitchFamily="34" charset="0"/>
              </a:rPr>
              <a:t>Alternatively WANT – No to this release</a:t>
            </a:r>
            <a:endParaRPr lang="en-US" sz="2000" dirty="0">
              <a:latin typeface="Arial Rounded MT Bold" panose="020F0704030504030204" pitchFamily="34" charset="0"/>
            </a:endParaRPr>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pic>
        <p:nvPicPr>
          <p:cNvPr id="6" name="Picture 2" descr="C:\Users\JS5027377\Desktop\to Print\final PB.jpg">
            <a:extLst>
              <a:ext uri="{FF2B5EF4-FFF2-40B4-BE49-F238E27FC236}">
                <a16:creationId xmlns:a16="http://schemas.microsoft.com/office/drawing/2014/main" id="{81D83062-F3C0-4956-811B-27F0B9FF28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25979" y="4923692"/>
            <a:ext cx="1344223" cy="146304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26442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Sprint Backlog</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r>
              <a:rPr lang="en-US" dirty="0"/>
              <a:t>Like the product backlog the sprint backlog is a prioritization of the product </a:t>
            </a:r>
          </a:p>
          <a:p>
            <a:r>
              <a:rPr lang="en-US" dirty="0"/>
              <a:t>The sprint backlog is a subset of the product backlog </a:t>
            </a:r>
          </a:p>
          <a:p>
            <a:r>
              <a:rPr lang="en-US" dirty="0"/>
              <a:t>The sprint backlog serves as the goal for the current iteration </a:t>
            </a:r>
          </a:p>
          <a:p>
            <a:r>
              <a:rPr lang="en-US" dirty="0"/>
              <a:t>The sprint backlog is a view into the work to be accomplished in the current sprint </a:t>
            </a:r>
          </a:p>
          <a:p>
            <a:r>
              <a:rPr lang="en-US" dirty="0"/>
              <a:t>The sprint backlog is updated and refined by the development team </a:t>
            </a:r>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spTree>
    <p:extLst>
      <p:ext uri="{BB962C8B-B14F-4D97-AF65-F5344CB8AC3E}">
        <p14:creationId xmlns:p14="http://schemas.microsoft.com/office/powerpoint/2010/main" val="3913027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Why Agile?</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pPr>
              <a:lnSpc>
                <a:spcPct val="200000"/>
              </a:lnSpc>
              <a:spcBef>
                <a:spcPts val="0"/>
              </a:spcBef>
            </a:pPr>
            <a:r>
              <a:rPr lang="en-US" sz="2000" dirty="0">
                <a:solidFill>
                  <a:srgbClr val="0070C0"/>
                </a:solidFill>
                <a:latin typeface="Arial Rounded MT Bold" panose="020F0704030504030204" pitchFamily="34" charset="0"/>
              </a:rPr>
              <a:t>Reduce turnaround time for features</a:t>
            </a:r>
          </a:p>
          <a:p>
            <a:pPr>
              <a:lnSpc>
                <a:spcPct val="200000"/>
              </a:lnSpc>
              <a:spcBef>
                <a:spcPts val="0"/>
              </a:spcBef>
            </a:pPr>
            <a:r>
              <a:rPr lang="en-US" sz="2000" dirty="0">
                <a:latin typeface="Arial Rounded MT Bold" panose="020F0704030504030204" pitchFamily="34" charset="0"/>
              </a:rPr>
              <a:t>Predictability of Market Releases &gt; Content Timing</a:t>
            </a:r>
          </a:p>
          <a:p>
            <a:pPr>
              <a:lnSpc>
                <a:spcPct val="200000"/>
              </a:lnSpc>
              <a:spcBef>
                <a:spcPts val="0"/>
              </a:spcBef>
            </a:pPr>
            <a:r>
              <a:rPr lang="en-US" sz="2000" dirty="0">
                <a:latin typeface="Arial Rounded MT Bold" panose="020F0704030504030204" pitchFamily="34" charset="0"/>
              </a:rPr>
              <a:t>Ability to handle complex product enhancements</a:t>
            </a:r>
          </a:p>
          <a:p>
            <a:pPr>
              <a:lnSpc>
                <a:spcPct val="200000"/>
              </a:lnSpc>
              <a:spcBef>
                <a:spcPts val="0"/>
              </a:spcBef>
            </a:pPr>
            <a:r>
              <a:rPr lang="en-US" sz="2000" dirty="0">
                <a:latin typeface="Arial Rounded MT Bold" panose="020F0704030504030204" pitchFamily="34" charset="0"/>
              </a:rPr>
              <a:t>Project priorities change</a:t>
            </a:r>
          </a:p>
          <a:p>
            <a:pPr>
              <a:lnSpc>
                <a:spcPct val="200000"/>
              </a:lnSpc>
              <a:spcBef>
                <a:spcPts val="0"/>
              </a:spcBef>
            </a:pPr>
            <a:r>
              <a:rPr lang="en-US" sz="2000" dirty="0">
                <a:latin typeface="Arial Rounded MT Bold" panose="020F0704030504030204" pitchFamily="34" charset="0"/>
              </a:rPr>
              <a:t>Need to respond to customer requirements and market dynamics</a:t>
            </a:r>
          </a:p>
          <a:p>
            <a:pPr>
              <a:lnSpc>
                <a:spcPct val="200000"/>
              </a:lnSpc>
              <a:spcBef>
                <a:spcPts val="0"/>
              </a:spcBef>
            </a:pPr>
            <a:r>
              <a:rPr lang="en-US" sz="2000" dirty="0">
                <a:latin typeface="Arial Rounded MT Bold" panose="020F0704030504030204" pitchFamily="34" charset="0"/>
              </a:rPr>
              <a:t>Promote team work and less reliance on individual heroics</a:t>
            </a:r>
          </a:p>
          <a:p>
            <a:pPr>
              <a:lnSpc>
                <a:spcPct val="200000"/>
              </a:lnSpc>
              <a:spcBef>
                <a:spcPts val="0"/>
              </a:spcBef>
            </a:pPr>
            <a:r>
              <a:rPr lang="en-US" sz="2000" dirty="0">
                <a:latin typeface="Arial Rounded MT Bold" panose="020F0704030504030204" pitchFamily="34" charset="0"/>
              </a:rPr>
              <a:t>Course corrections and continuous improvements</a:t>
            </a:r>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spTree>
    <p:extLst>
      <p:ext uri="{BB962C8B-B14F-4D97-AF65-F5344CB8AC3E}">
        <p14:creationId xmlns:p14="http://schemas.microsoft.com/office/powerpoint/2010/main" val="12253821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Sprint Backlog</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pPr marL="0" indent="0" algn="just">
              <a:lnSpc>
                <a:spcPct val="150000"/>
              </a:lnSpc>
              <a:spcBef>
                <a:spcPts val="0"/>
              </a:spcBef>
              <a:buNone/>
            </a:pPr>
            <a:r>
              <a:rPr lang="en-IN" sz="2000" dirty="0">
                <a:solidFill>
                  <a:srgbClr val="0070C0"/>
                </a:solidFill>
                <a:latin typeface="Arial Rounded MT Bold" panose="020F0704030504030204" pitchFamily="34" charset="0"/>
              </a:rPr>
              <a:t>What is Sprint Backlog?</a:t>
            </a:r>
          </a:p>
          <a:p>
            <a:pPr algn="just">
              <a:lnSpc>
                <a:spcPct val="150000"/>
              </a:lnSpc>
              <a:spcBef>
                <a:spcPts val="0"/>
              </a:spcBef>
            </a:pPr>
            <a:r>
              <a:rPr lang="en-IN" sz="2000" dirty="0">
                <a:latin typeface="Arial Rounded MT Bold" panose="020F0704030504030204" pitchFamily="34" charset="0"/>
              </a:rPr>
              <a:t>The Sprint Backlog is the set of Product Backlog items selected for the Sprint, plus a plan for delivering the product Increment and realizing the Sprint Goal. </a:t>
            </a:r>
            <a:endParaRPr lang="en-US" sz="2000" dirty="0">
              <a:latin typeface="Arial Rounded MT Bold" panose="020F0704030504030204" pitchFamily="34" charset="0"/>
            </a:endParaRPr>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A253081F-8685-4308-BEB1-2B8F7C8F1D31}"/>
              </a:ext>
            </a:extLst>
          </p:cNvPr>
          <p:cNvPicPr>
            <a:picLocks noChangeAspect="1"/>
          </p:cNvPicPr>
          <p:nvPr/>
        </p:nvPicPr>
        <p:blipFill>
          <a:blip r:embed="rId2"/>
          <a:stretch>
            <a:fillRect/>
          </a:stretch>
        </p:blipFill>
        <p:spPr>
          <a:xfrm>
            <a:off x="2276450" y="2614861"/>
            <a:ext cx="7217067" cy="3541483"/>
          </a:xfrm>
          <a:prstGeom prst="rect">
            <a:avLst/>
          </a:prstGeom>
        </p:spPr>
      </p:pic>
    </p:spTree>
    <p:extLst>
      <p:ext uri="{BB962C8B-B14F-4D97-AF65-F5344CB8AC3E}">
        <p14:creationId xmlns:p14="http://schemas.microsoft.com/office/powerpoint/2010/main" val="23123742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Sprint Goal</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pPr algn="just">
              <a:lnSpc>
                <a:spcPct val="150000"/>
              </a:lnSpc>
              <a:spcBef>
                <a:spcPts val="0"/>
              </a:spcBef>
            </a:pPr>
            <a:r>
              <a:rPr lang="en-US" sz="2000" dirty="0">
                <a:solidFill>
                  <a:srgbClr val="0070C0"/>
                </a:solidFill>
                <a:latin typeface="Arial Rounded MT Bold" panose="020F0704030504030204" pitchFamily="34" charset="0"/>
                <a:cs typeface="Arial" panose="020B0604020202020204" pitchFamily="34" charset="0"/>
              </a:rPr>
              <a:t>A short statement of what the work will be focused on during the sprint</a:t>
            </a:r>
          </a:p>
          <a:p>
            <a:pPr algn="just">
              <a:lnSpc>
                <a:spcPct val="150000"/>
              </a:lnSpc>
              <a:spcBef>
                <a:spcPts val="0"/>
              </a:spcBef>
            </a:pPr>
            <a:r>
              <a:rPr lang="en-IN" sz="2000" dirty="0">
                <a:latin typeface="Arial Rounded MT Bold" panose="020F0704030504030204" pitchFamily="34" charset="0"/>
              </a:rPr>
              <a:t>It provides guidance to the Development Team on why it is building the Increment. It is created during the Sprint Planning meeting. The Sprint Goal gives the Development Team some flexibility regarding the functionality implemented within the Sprint. The selected Product Backlog items deliver one coherent function, which can be the Sprint Goal. The Sprint Goal can be any other coherence that causes the Development Team to work together rather than on separate initiatives.</a:t>
            </a:r>
            <a:endParaRPr lang="en-US" sz="2000" dirty="0">
              <a:latin typeface="Arial Rounded MT Bold" panose="020F0704030504030204" pitchFamily="34" charset="0"/>
            </a:endParaRPr>
          </a:p>
          <a:p>
            <a:pPr algn="just">
              <a:lnSpc>
                <a:spcPct val="150000"/>
              </a:lnSpc>
              <a:spcBef>
                <a:spcPts val="0"/>
              </a:spcBef>
            </a:pPr>
            <a:r>
              <a:rPr lang="en-IN" sz="2000" dirty="0">
                <a:latin typeface="Arial Rounded MT Bold" panose="020F0704030504030204" pitchFamily="34" charset="0"/>
              </a:rPr>
              <a:t>As the Development Team works, it keeps the Sprint Goal in mind. In order to satisfy the Sprint Goal, it implements the functionality and technology. If the work turns out to be different than the Development Team expected, they collaborate with the Product Owner to negotiate the scope of Sprint Backlog within the Sprint.</a:t>
            </a:r>
            <a:endParaRPr lang="en-US" sz="2000" dirty="0">
              <a:latin typeface="Arial Rounded MT Bold" panose="020F0704030504030204" pitchFamily="34" charset="0"/>
            </a:endParaRPr>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spTree>
    <p:extLst>
      <p:ext uri="{BB962C8B-B14F-4D97-AF65-F5344CB8AC3E}">
        <p14:creationId xmlns:p14="http://schemas.microsoft.com/office/powerpoint/2010/main" val="3897359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Definition of Done</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7" y="969855"/>
            <a:ext cx="11158330" cy="5698435"/>
          </a:xfrm>
        </p:spPr>
        <p:style>
          <a:lnRef idx="2">
            <a:schemeClr val="accent5"/>
          </a:lnRef>
          <a:fillRef idx="1">
            <a:schemeClr val="lt1"/>
          </a:fillRef>
          <a:effectRef idx="0">
            <a:schemeClr val="accent5"/>
          </a:effectRef>
          <a:fontRef idx="minor">
            <a:schemeClr val="dk1"/>
          </a:fontRef>
        </p:style>
        <p:txBody>
          <a:bodyPr>
            <a:noAutofit/>
          </a:bodyPr>
          <a:lstStyle/>
          <a:p>
            <a:pPr algn="just">
              <a:lnSpc>
                <a:spcPct val="150000"/>
              </a:lnSpc>
              <a:spcBef>
                <a:spcPts val="0"/>
              </a:spcBef>
            </a:pPr>
            <a:r>
              <a:rPr lang="en-IN" sz="2000" dirty="0">
                <a:latin typeface="Arial Rounded MT Bold" panose="020F0704030504030204" pitchFamily="34" charset="0"/>
              </a:rPr>
              <a:t>Definition of Done is a list of attractive activities agreed by the Product Owner and the Development Team to call a backlog item is done</a:t>
            </a:r>
          </a:p>
          <a:p>
            <a:pPr lvl="0"/>
            <a:r>
              <a:rPr lang="en-IN" sz="2000" dirty="0">
                <a:latin typeface="Arial Rounded MT Bold" panose="020F0704030504030204" pitchFamily="34" charset="0"/>
              </a:rPr>
              <a:t>A stronger DOD leads to higher quality product:-</a:t>
            </a:r>
            <a:endParaRPr lang="en-US" sz="2000" dirty="0">
              <a:latin typeface="Arial Rounded MT Bold" panose="020F0704030504030204" pitchFamily="34" charset="0"/>
            </a:endParaRPr>
          </a:p>
          <a:p>
            <a:pPr lvl="1"/>
            <a:r>
              <a:rPr lang="en-IN" sz="2000" dirty="0">
                <a:latin typeface="Arial Rounded MT Bold" panose="020F0704030504030204" pitchFamily="34" charset="0"/>
              </a:rPr>
              <a:t>Code Complete</a:t>
            </a:r>
            <a:endParaRPr lang="en-US" sz="2000" dirty="0">
              <a:latin typeface="Arial Rounded MT Bold" panose="020F0704030504030204" pitchFamily="34" charset="0"/>
            </a:endParaRPr>
          </a:p>
          <a:p>
            <a:pPr lvl="1"/>
            <a:r>
              <a:rPr lang="en-IN" sz="2000" dirty="0">
                <a:latin typeface="Arial Rounded MT Bold" panose="020F0704030504030204" pitchFamily="34" charset="0"/>
              </a:rPr>
              <a:t>Unit tests Written</a:t>
            </a:r>
            <a:endParaRPr lang="en-US" sz="2000" dirty="0">
              <a:latin typeface="Arial Rounded MT Bold" panose="020F0704030504030204" pitchFamily="34" charset="0"/>
            </a:endParaRPr>
          </a:p>
          <a:p>
            <a:pPr lvl="1"/>
            <a:r>
              <a:rPr lang="en-IN" sz="2000" dirty="0">
                <a:latin typeface="Arial Rounded MT Bold" panose="020F0704030504030204" pitchFamily="34" charset="0"/>
              </a:rPr>
              <a:t>Code Review</a:t>
            </a:r>
            <a:endParaRPr lang="en-US" sz="2000" dirty="0">
              <a:latin typeface="Arial Rounded MT Bold" panose="020F0704030504030204" pitchFamily="34" charset="0"/>
            </a:endParaRPr>
          </a:p>
          <a:p>
            <a:pPr lvl="1"/>
            <a:r>
              <a:rPr lang="en-IN" sz="2000" dirty="0">
                <a:latin typeface="Arial Rounded MT Bold" panose="020F0704030504030204" pitchFamily="34" charset="0"/>
              </a:rPr>
              <a:t>Manual Functional Testing</a:t>
            </a:r>
            <a:endParaRPr lang="en-US" sz="2000" dirty="0">
              <a:latin typeface="Arial Rounded MT Bold" panose="020F0704030504030204" pitchFamily="34" charset="0"/>
            </a:endParaRPr>
          </a:p>
          <a:p>
            <a:pPr lvl="1"/>
            <a:r>
              <a:rPr lang="en-IN" sz="2000" dirty="0">
                <a:latin typeface="Arial Rounded MT Bold" panose="020F0704030504030204" pitchFamily="34" charset="0"/>
              </a:rPr>
              <a:t>Automation</a:t>
            </a:r>
            <a:endParaRPr lang="en-US" sz="2000" dirty="0">
              <a:latin typeface="Arial Rounded MT Bold" panose="020F0704030504030204" pitchFamily="34" charset="0"/>
            </a:endParaRPr>
          </a:p>
          <a:p>
            <a:pPr lvl="1"/>
            <a:r>
              <a:rPr lang="en-IN" sz="2000" dirty="0">
                <a:latin typeface="Arial Rounded MT Bold" panose="020F0704030504030204" pitchFamily="34" charset="0"/>
              </a:rPr>
              <a:t>Updated Documents </a:t>
            </a:r>
            <a:endParaRPr lang="en-US" sz="2000" dirty="0">
              <a:latin typeface="Arial Rounded MT Bold" panose="020F0704030504030204" pitchFamily="34" charset="0"/>
            </a:endParaRPr>
          </a:p>
          <a:p>
            <a:pPr lvl="1"/>
            <a:r>
              <a:rPr lang="en-IN" sz="2000" dirty="0">
                <a:latin typeface="Arial Rounded MT Bold" panose="020F0704030504030204" pitchFamily="34" charset="0"/>
              </a:rPr>
              <a:t>User Acceptance Testing</a:t>
            </a:r>
            <a:endParaRPr lang="en-US" sz="2000" dirty="0">
              <a:latin typeface="Arial Rounded MT Bold" panose="020F0704030504030204" pitchFamily="34" charset="0"/>
            </a:endParaRPr>
          </a:p>
          <a:p>
            <a:pPr lvl="1"/>
            <a:r>
              <a:rPr lang="en-IN" sz="2000" dirty="0">
                <a:latin typeface="Arial Rounded MT Bold" panose="020F0704030504030204" pitchFamily="34" charset="0"/>
              </a:rPr>
              <a:t>Successful Deployment</a:t>
            </a:r>
            <a:endParaRPr lang="en-US" sz="2000" dirty="0">
              <a:latin typeface="Arial Rounded MT Bold" panose="020F0704030504030204" pitchFamily="34" charset="0"/>
            </a:endParaRPr>
          </a:p>
          <a:p>
            <a:pPr algn="just">
              <a:lnSpc>
                <a:spcPct val="150000"/>
              </a:lnSpc>
              <a:spcBef>
                <a:spcPts val="0"/>
              </a:spcBef>
            </a:pPr>
            <a:endParaRPr lang="en-US" sz="2000" dirty="0">
              <a:latin typeface="Arial Rounded MT Bold" panose="020F0704030504030204" pitchFamily="34" charset="0"/>
            </a:endParaRPr>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spTree>
    <p:extLst>
      <p:ext uri="{BB962C8B-B14F-4D97-AF65-F5344CB8AC3E}">
        <p14:creationId xmlns:p14="http://schemas.microsoft.com/office/powerpoint/2010/main" val="33152059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Scrum Ownership | Responsibility</a:t>
            </a:r>
          </a:p>
        </p:txBody>
      </p:sp>
      <p:graphicFrame>
        <p:nvGraphicFramePr>
          <p:cNvPr id="2" name="Content Placeholder 1">
            <a:extLst>
              <a:ext uri="{FF2B5EF4-FFF2-40B4-BE49-F238E27FC236}">
                <a16:creationId xmlns:a16="http://schemas.microsoft.com/office/drawing/2014/main" id="{469A85E3-BE40-433D-97B9-A4D39C022833}"/>
              </a:ext>
            </a:extLst>
          </p:cNvPr>
          <p:cNvGraphicFramePr>
            <a:graphicFrameLocks noGrp="1"/>
          </p:cNvGraphicFramePr>
          <p:nvPr>
            <p:ph idx="1"/>
            <p:extLst>
              <p:ext uri="{D42A27DB-BD31-4B8C-83A1-F6EECF244321}">
                <p14:modId xmlns:p14="http://schemas.microsoft.com/office/powerpoint/2010/main" val="1042758124"/>
              </p:ext>
            </p:extLst>
          </p:nvPr>
        </p:nvGraphicFramePr>
        <p:xfrm>
          <a:off x="582613" y="927100"/>
          <a:ext cx="11158536" cy="3235960"/>
        </p:xfrm>
        <a:graphic>
          <a:graphicData uri="http://schemas.openxmlformats.org/drawingml/2006/table">
            <a:tbl>
              <a:tblPr firstRow="1" bandRow="1">
                <a:tableStyleId>{5C22544A-7EE6-4342-B048-85BDC9FD1C3A}</a:tableStyleId>
              </a:tblPr>
              <a:tblGrid>
                <a:gridCol w="2789634">
                  <a:extLst>
                    <a:ext uri="{9D8B030D-6E8A-4147-A177-3AD203B41FA5}">
                      <a16:colId xmlns:a16="http://schemas.microsoft.com/office/drawing/2014/main" val="3118539222"/>
                    </a:ext>
                  </a:extLst>
                </a:gridCol>
                <a:gridCol w="2789634">
                  <a:extLst>
                    <a:ext uri="{9D8B030D-6E8A-4147-A177-3AD203B41FA5}">
                      <a16:colId xmlns:a16="http://schemas.microsoft.com/office/drawing/2014/main" val="283973201"/>
                    </a:ext>
                  </a:extLst>
                </a:gridCol>
                <a:gridCol w="2789634">
                  <a:extLst>
                    <a:ext uri="{9D8B030D-6E8A-4147-A177-3AD203B41FA5}">
                      <a16:colId xmlns:a16="http://schemas.microsoft.com/office/drawing/2014/main" val="2943086503"/>
                    </a:ext>
                  </a:extLst>
                </a:gridCol>
                <a:gridCol w="2789634">
                  <a:extLst>
                    <a:ext uri="{9D8B030D-6E8A-4147-A177-3AD203B41FA5}">
                      <a16:colId xmlns:a16="http://schemas.microsoft.com/office/drawing/2014/main" val="3602109270"/>
                    </a:ext>
                  </a:extLst>
                </a:gridCol>
              </a:tblGrid>
              <a:tr h="370840">
                <a:tc>
                  <a:txBody>
                    <a:bodyPr/>
                    <a:lstStyle/>
                    <a:p>
                      <a:r>
                        <a:rPr lang="en-US" dirty="0">
                          <a:latin typeface="Arial Rounded MT Bold" panose="020F0704030504030204" pitchFamily="34" charset="0"/>
                        </a:rPr>
                        <a:t>Item</a:t>
                      </a:r>
                    </a:p>
                  </a:txBody>
                  <a:tcPr/>
                </a:tc>
                <a:tc>
                  <a:txBody>
                    <a:bodyPr/>
                    <a:lstStyle/>
                    <a:p>
                      <a:r>
                        <a:rPr lang="en-US" dirty="0">
                          <a:latin typeface="Arial Rounded MT Bold" panose="020F0704030504030204" pitchFamily="34" charset="0"/>
                        </a:rPr>
                        <a:t>Development Team</a:t>
                      </a:r>
                    </a:p>
                  </a:txBody>
                  <a:tcPr/>
                </a:tc>
                <a:tc>
                  <a:txBody>
                    <a:bodyPr/>
                    <a:lstStyle/>
                    <a:p>
                      <a:r>
                        <a:rPr lang="en-US" dirty="0">
                          <a:latin typeface="Arial Rounded MT Bold" panose="020F0704030504030204" pitchFamily="34" charset="0"/>
                        </a:rPr>
                        <a:t>Product Owner</a:t>
                      </a:r>
                    </a:p>
                  </a:txBody>
                  <a:tcPr/>
                </a:tc>
                <a:tc>
                  <a:txBody>
                    <a:bodyPr/>
                    <a:lstStyle/>
                    <a:p>
                      <a:r>
                        <a:rPr lang="en-US" dirty="0">
                          <a:latin typeface="Arial Rounded MT Bold" panose="020F0704030504030204" pitchFamily="34" charset="0"/>
                        </a:rPr>
                        <a:t>Scrum Master</a:t>
                      </a:r>
                    </a:p>
                  </a:txBody>
                  <a:tcPr/>
                </a:tc>
                <a:extLst>
                  <a:ext uri="{0D108BD9-81ED-4DB2-BD59-A6C34878D82A}">
                    <a16:rowId xmlns:a16="http://schemas.microsoft.com/office/drawing/2014/main" val="799294683"/>
                  </a:ext>
                </a:extLst>
              </a:tr>
              <a:tr h="370840">
                <a:tc>
                  <a:txBody>
                    <a:bodyPr/>
                    <a:lstStyle/>
                    <a:p>
                      <a:r>
                        <a:rPr lang="en-US" dirty="0">
                          <a:latin typeface="Arial Rounded MT Bold" panose="020F0704030504030204" pitchFamily="34" charset="0"/>
                        </a:rPr>
                        <a:t>Estimates</a:t>
                      </a:r>
                    </a:p>
                  </a:txBody>
                  <a:tcPr/>
                </a:tc>
                <a:tc>
                  <a:txBody>
                    <a:bodyPr/>
                    <a:lstStyle/>
                    <a:p>
                      <a:pPr marL="285750" indent="-285750">
                        <a:buFont typeface="Wingdings" panose="05000000000000000000" pitchFamily="2" charset="2"/>
                        <a:buChar char="ü"/>
                      </a:pPr>
                      <a:r>
                        <a:rPr lang="en-US" dirty="0">
                          <a:latin typeface="Arial Rounded MT Bold" panose="020F0704030504030204" pitchFamily="34" charset="0"/>
                        </a:rPr>
                        <a:t>DT</a:t>
                      </a:r>
                    </a:p>
                  </a:txBody>
                  <a:tcPr/>
                </a:tc>
                <a:tc>
                  <a:txBody>
                    <a:bodyPr/>
                    <a:lstStyle/>
                    <a:p>
                      <a:endParaRPr lang="en-US" dirty="0">
                        <a:latin typeface="Arial Rounded MT Bold" panose="020F0704030504030204" pitchFamily="34" charset="0"/>
                      </a:endParaRPr>
                    </a:p>
                  </a:txBody>
                  <a:tcPr/>
                </a:tc>
                <a:tc>
                  <a:txBody>
                    <a:bodyPr/>
                    <a:lstStyle/>
                    <a:p>
                      <a:endParaRPr lang="en-US">
                        <a:latin typeface="Arial Rounded MT Bold" panose="020F0704030504030204" pitchFamily="34" charset="0"/>
                      </a:endParaRPr>
                    </a:p>
                  </a:txBody>
                  <a:tcPr/>
                </a:tc>
                <a:extLst>
                  <a:ext uri="{0D108BD9-81ED-4DB2-BD59-A6C34878D82A}">
                    <a16:rowId xmlns:a16="http://schemas.microsoft.com/office/drawing/2014/main" val="3207828862"/>
                  </a:ext>
                </a:extLst>
              </a:tr>
              <a:tr h="370840">
                <a:tc>
                  <a:txBody>
                    <a:bodyPr/>
                    <a:lstStyle/>
                    <a:p>
                      <a:r>
                        <a:rPr lang="en-US" dirty="0">
                          <a:latin typeface="Arial Rounded MT Bold" panose="020F0704030504030204" pitchFamily="34" charset="0"/>
                        </a:rPr>
                        <a:t>Backlog Priorities</a:t>
                      </a:r>
                    </a:p>
                  </a:txBody>
                  <a:tcPr/>
                </a:tc>
                <a:tc>
                  <a:txBody>
                    <a:bodyPr/>
                    <a:lstStyle/>
                    <a:p>
                      <a:endParaRPr lang="en-US">
                        <a:latin typeface="Arial Rounded MT Bold" panose="020F0704030504030204" pitchFamily="34" charset="0"/>
                      </a:endParaRPr>
                    </a:p>
                  </a:txBody>
                  <a:tcPr/>
                </a:tc>
                <a:tc>
                  <a:txBody>
                    <a:bodyPr/>
                    <a:lstStyle/>
                    <a:p>
                      <a:pPr marL="285750" indent="-285750">
                        <a:buFont typeface="Wingdings" panose="05000000000000000000" pitchFamily="2" charset="2"/>
                        <a:buChar char="ü"/>
                      </a:pPr>
                      <a:r>
                        <a:rPr lang="en-US" dirty="0">
                          <a:latin typeface="Arial Rounded MT Bold" panose="020F0704030504030204" pitchFamily="34" charset="0"/>
                        </a:rPr>
                        <a:t>PO</a:t>
                      </a:r>
                    </a:p>
                  </a:txBody>
                  <a:tcPr/>
                </a:tc>
                <a:tc>
                  <a:txBody>
                    <a:bodyPr/>
                    <a:lstStyle/>
                    <a:p>
                      <a:endParaRPr lang="en-US" dirty="0">
                        <a:latin typeface="Arial Rounded MT Bold" panose="020F0704030504030204" pitchFamily="34" charset="0"/>
                      </a:endParaRPr>
                    </a:p>
                  </a:txBody>
                  <a:tcPr/>
                </a:tc>
                <a:extLst>
                  <a:ext uri="{0D108BD9-81ED-4DB2-BD59-A6C34878D82A}">
                    <a16:rowId xmlns:a16="http://schemas.microsoft.com/office/drawing/2014/main" val="1446741687"/>
                  </a:ext>
                </a:extLst>
              </a:tr>
              <a:tr h="370840">
                <a:tc>
                  <a:txBody>
                    <a:bodyPr/>
                    <a:lstStyle/>
                    <a:p>
                      <a:r>
                        <a:rPr lang="en-US" dirty="0">
                          <a:latin typeface="Arial Rounded MT Bold" panose="020F0704030504030204" pitchFamily="34" charset="0"/>
                        </a:rPr>
                        <a:t>Agile Coaching</a:t>
                      </a:r>
                    </a:p>
                  </a:txBody>
                  <a:tcPr/>
                </a:tc>
                <a:tc>
                  <a:txBody>
                    <a:bodyPr/>
                    <a:lstStyle/>
                    <a:p>
                      <a:endParaRPr lang="en-US">
                        <a:latin typeface="Arial Rounded MT Bold" panose="020F0704030504030204" pitchFamily="34" charset="0"/>
                      </a:endParaRPr>
                    </a:p>
                  </a:txBody>
                  <a:tcPr/>
                </a:tc>
                <a:tc>
                  <a:txBody>
                    <a:bodyPr/>
                    <a:lstStyle/>
                    <a:p>
                      <a:endParaRPr lang="en-US" dirty="0">
                        <a:latin typeface="Arial Rounded MT Bold" panose="020F0704030504030204" pitchFamily="34" charset="0"/>
                      </a:endParaRPr>
                    </a:p>
                  </a:txBody>
                  <a:tcPr/>
                </a:tc>
                <a:tc>
                  <a:txBody>
                    <a:bodyPr/>
                    <a:lstStyle/>
                    <a:p>
                      <a:pPr marL="285750" indent="-285750">
                        <a:buFont typeface="Wingdings" panose="05000000000000000000" pitchFamily="2" charset="2"/>
                        <a:buChar char="ü"/>
                      </a:pPr>
                      <a:r>
                        <a:rPr lang="en-US" dirty="0">
                          <a:latin typeface="Arial Rounded MT Bold" panose="020F0704030504030204" pitchFamily="34" charset="0"/>
                        </a:rPr>
                        <a:t>SM</a:t>
                      </a:r>
                    </a:p>
                  </a:txBody>
                  <a:tcPr/>
                </a:tc>
                <a:extLst>
                  <a:ext uri="{0D108BD9-81ED-4DB2-BD59-A6C34878D82A}">
                    <a16:rowId xmlns:a16="http://schemas.microsoft.com/office/drawing/2014/main" val="3097881338"/>
                  </a:ext>
                </a:extLst>
              </a:tr>
              <a:tr h="370840">
                <a:tc>
                  <a:txBody>
                    <a:bodyPr/>
                    <a:lstStyle/>
                    <a:p>
                      <a:r>
                        <a:rPr lang="en-US" dirty="0">
                          <a:latin typeface="Arial Rounded MT Bold" panose="020F0704030504030204" pitchFamily="34" charset="0"/>
                        </a:rPr>
                        <a:t>Velocity Predictions</a:t>
                      </a:r>
                    </a:p>
                  </a:txBody>
                  <a:tcPr/>
                </a:tc>
                <a:tc>
                  <a:txBody>
                    <a:bodyPr/>
                    <a:lstStyle/>
                    <a:p>
                      <a:pPr marL="285750" indent="-285750">
                        <a:buFont typeface="Wingdings" panose="05000000000000000000" pitchFamily="2" charset="2"/>
                        <a:buChar char="ü"/>
                      </a:pPr>
                      <a:r>
                        <a:rPr lang="en-US" dirty="0">
                          <a:latin typeface="Arial Rounded MT Bold" panose="020F0704030504030204" pitchFamily="34" charset="0"/>
                        </a:rPr>
                        <a:t>DT</a:t>
                      </a:r>
                    </a:p>
                  </a:txBody>
                  <a:tcPr/>
                </a:tc>
                <a:tc>
                  <a:txBody>
                    <a:bodyPr/>
                    <a:lstStyle/>
                    <a:p>
                      <a:endParaRPr lang="en-US" dirty="0">
                        <a:latin typeface="Arial Rounded MT Bold" panose="020F0704030504030204" pitchFamily="34" charset="0"/>
                      </a:endParaRPr>
                    </a:p>
                  </a:txBody>
                  <a:tcPr/>
                </a:tc>
                <a:tc>
                  <a:txBody>
                    <a:bodyPr/>
                    <a:lstStyle/>
                    <a:p>
                      <a:endParaRPr lang="en-US">
                        <a:latin typeface="Arial Rounded MT Bold" panose="020F0704030504030204" pitchFamily="34" charset="0"/>
                      </a:endParaRPr>
                    </a:p>
                  </a:txBody>
                  <a:tcPr/>
                </a:tc>
                <a:extLst>
                  <a:ext uri="{0D108BD9-81ED-4DB2-BD59-A6C34878D82A}">
                    <a16:rowId xmlns:a16="http://schemas.microsoft.com/office/drawing/2014/main" val="168468220"/>
                  </a:ext>
                </a:extLst>
              </a:tr>
              <a:tr h="370840">
                <a:tc>
                  <a:txBody>
                    <a:bodyPr/>
                    <a:lstStyle/>
                    <a:p>
                      <a:r>
                        <a:rPr lang="en-US" dirty="0">
                          <a:latin typeface="Arial Rounded MT Bold" panose="020F0704030504030204" pitchFamily="34" charset="0"/>
                        </a:rPr>
                        <a:t>Definition of Done | Sprint Planning</a:t>
                      </a:r>
                    </a:p>
                  </a:txBody>
                  <a:tcPr/>
                </a:tc>
                <a:tc>
                  <a:txBody>
                    <a:bodyPr/>
                    <a:lstStyle/>
                    <a:p>
                      <a:pPr marL="285750" indent="-285750">
                        <a:buFont typeface="Wingdings" panose="05000000000000000000" pitchFamily="2" charset="2"/>
                        <a:buChar char="ü"/>
                      </a:pPr>
                      <a:r>
                        <a:rPr lang="en-US" dirty="0">
                          <a:latin typeface="Arial Rounded MT Bold" panose="020F0704030504030204" pitchFamily="34" charset="0"/>
                        </a:rPr>
                        <a:t>DT</a:t>
                      </a:r>
                    </a:p>
                  </a:txBody>
                  <a:tcPr/>
                </a:tc>
                <a:tc>
                  <a:txBody>
                    <a:bodyPr/>
                    <a:lstStyle/>
                    <a:p>
                      <a:pPr marL="285750" indent="-285750">
                        <a:buFont typeface="Wingdings" panose="05000000000000000000" pitchFamily="2" charset="2"/>
                        <a:buChar char="ü"/>
                      </a:pPr>
                      <a:r>
                        <a:rPr lang="en-US" dirty="0">
                          <a:latin typeface="Arial Rounded MT Bold" panose="020F0704030504030204" pitchFamily="34" charset="0"/>
                        </a:rPr>
                        <a:t>PO</a:t>
                      </a:r>
                    </a:p>
                  </a:txBody>
                  <a:tcPr/>
                </a:tc>
                <a:tc>
                  <a:txBody>
                    <a:bodyPr/>
                    <a:lstStyle/>
                    <a:p>
                      <a:pPr marL="285750" indent="-285750">
                        <a:buFont typeface="Wingdings" panose="05000000000000000000" pitchFamily="2" charset="2"/>
                        <a:buChar char="ü"/>
                      </a:pPr>
                      <a:r>
                        <a:rPr lang="en-US" dirty="0">
                          <a:latin typeface="Arial Rounded MT Bold" panose="020F0704030504030204" pitchFamily="34" charset="0"/>
                        </a:rPr>
                        <a:t>SM</a:t>
                      </a:r>
                    </a:p>
                  </a:txBody>
                  <a:tcPr/>
                </a:tc>
                <a:extLst>
                  <a:ext uri="{0D108BD9-81ED-4DB2-BD59-A6C34878D82A}">
                    <a16:rowId xmlns:a16="http://schemas.microsoft.com/office/drawing/2014/main" val="2149900023"/>
                  </a:ext>
                </a:extLst>
              </a:tr>
              <a:tr h="370840">
                <a:tc>
                  <a:txBody>
                    <a:bodyPr/>
                    <a:lstStyle/>
                    <a:p>
                      <a:r>
                        <a:rPr lang="en-US" dirty="0">
                          <a:latin typeface="Arial Rounded MT Bold" panose="020F0704030504030204" pitchFamily="34" charset="0"/>
                        </a:rPr>
                        <a:t>Process Adherence</a:t>
                      </a:r>
                    </a:p>
                  </a:txBody>
                  <a:tcPr/>
                </a:tc>
                <a:tc>
                  <a:txBody>
                    <a:bodyPr/>
                    <a:lstStyle/>
                    <a:p>
                      <a:endParaRPr lang="en-US" dirty="0">
                        <a:latin typeface="Arial Rounded MT Bold" panose="020F0704030504030204" pitchFamily="34" charset="0"/>
                      </a:endParaRPr>
                    </a:p>
                  </a:txBody>
                  <a:tcPr/>
                </a:tc>
                <a:tc>
                  <a:txBody>
                    <a:bodyPr/>
                    <a:lstStyle/>
                    <a:p>
                      <a:endParaRPr lang="en-US" dirty="0">
                        <a:latin typeface="Arial Rounded MT Bold" panose="020F0704030504030204" pitchFamily="34" charset="0"/>
                      </a:endParaRPr>
                    </a:p>
                  </a:txBody>
                  <a:tcPr/>
                </a:tc>
                <a:tc>
                  <a:txBody>
                    <a:bodyPr/>
                    <a:lstStyle/>
                    <a:p>
                      <a:pPr marL="285750" indent="-285750">
                        <a:buFont typeface="Wingdings" panose="05000000000000000000" pitchFamily="2" charset="2"/>
                        <a:buChar char="ü"/>
                      </a:pPr>
                      <a:r>
                        <a:rPr lang="en-US" dirty="0">
                          <a:latin typeface="Arial Rounded MT Bold" panose="020F0704030504030204" pitchFamily="34" charset="0"/>
                        </a:rPr>
                        <a:t>SM</a:t>
                      </a:r>
                    </a:p>
                  </a:txBody>
                  <a:tcPr/>
                </a:tc>
                <a:extLst>
                  <a:ext uri="{0D108BD9-81ED-4DB2-BD59-A6C34878D82A}">
                    <a16:rowId xmlns:a16="http://schemas.microsoft.com/office/drawing/2014/main" val="2749866843"/>
                  </a:ext>
                </a:extLst>
              </a:tr>
              <a:tr h="370840">
                <a:tc>
                  <a:txBody>
                    <a:bodyPr/>
                    <a:lstStyle/>
                    <a:p>
                      <a:r>
                        <a:rPr lang="en-US" dirty="0">
                          <a:latin typeface="Arial Rounded MT Bold" panose="020F0704030504030204" pitchFamily="34" charset="0"/>
                        </a:rPr>
                        <a:t>Technical Decision</a:t>
                      </a:r>
                    </a:p>
                  </a:txBody>
                  <a:tcPr/>
                </a:tc>
                <a:tc>
                  <a:txBody>
                    <a:bodyPr/>
                    <a:lstStyle/>
                    <a:p>
                      <a:pPr marL="285750" indent="-285750">
                        <a:buFont typeface="Wingdings" panose="05000000000000000000" pitchFamily="2" charset="2"/>
                        <a:buChar char="ü"/>
                      </a:pPr>
                      <a:r>
                        <a:rPr lang="en-US" dirty="0">
                          <a:latin typeface="Arial Rounded MT Bold" panose="020F0704030504030204" pitchFamily="34" charset="0"/>
                        </a:rPr>
                        <a:t>DT</a:t>
                      </a:r>
                    </a:p>
                  </a:txBody>
                  <a:tcPr/>
                </a:tc>
                <a:tc>
                  <a:txBody>
                    <a:bodyPr/>
                    <a:lstStyle/>
                    <a:p>
                      <a:endParaRPr lang="en-US">
                        <a:latin typeface="Arial Rounded MT Bold" panose="020F0704030504030204" pitchFamily="34" charset="0"/>
                      </a:endParaRPr>
                    </a:p>
                  </a:txBody>
                  <a:tcPr/>
                </a:tc>
                <a:tc>
                  <a:txBody>
                    <a:bodyPr/>
                    <a:lstStyle/>
                    <a:p>
                      <a:endParaRPr lang="en-US" dirty="0">
                        <a:latin typeface="Arial Rounded MT Bold" panose="020F0704030504030204" pitchFamily="34" charset="0"/>
                      </a:endParaRPr>
                    </a:p>
                  </a:txBody>
                  <a:tcPr/>
                </a:tc>
                <a:extLst>
                  <a:ext uri="{0D108BD9-81ED-4DB2-BD59-A6C34878D82A}">
                    <a16:rowId xmlns:a16="http://schemas.microsoft.com/office/drawing/2014/main" val="1108632313"/>
                  </a:ext>
                </a:extLst>
              </a:tr>
            </a:tbl>
          </a:graphicData>
        </a:graphic>
      </p:graphicFrame>
    </p:spTree>
    <p:extLst>
      <p:ext uri="{BB962C8B-B14F-4D97-AF65-F5344CB8AC3E}">
        <p14:creationId xmlns:p14="http://schemas.microsoft.com/office/powerpoint/2010/main" val="28074236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Product Vision</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r>
              <a:rPr lang="en-US" sz="2000" dirty="0">
                <a:latin typeface="Arial Rounded MT Bold" panose="020F0704030504030204" pitchFamily="34" charset="0"/>
              </a:rPr>
              <a:t>A product vision is created </a:t>
            </a:r>
          </a:p>
          <a:p>
            <a:r>
              <a:rPr lang="en-US" sz="2000" dirty="0">
                <a:latin typeface="Arial Rounded MT Bold" panose="020F0704030504030204" pitchFamily="34" charset="0"/>
              </a:rPr>
              <a:t>The product must be in alignment with the company’s strategy </a:t>
            </a:r>
          </a:p>
          <a:p>
            <a:r>
              <a:rPr lang="en-US" sz="2000" dirty="0">
                <a:latin typeface="Arial Rounded MT Bold" panose="020F0704030504030204" pitchFamily="34" charset="0"/>
              </a:rPr>
              <a:t>This is done by the product owner </a:t>
            </a:r>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spTree>
    <p:extLst>
      <p:ext uri="{BB962C8B-B14F-4D97-AF65-F5344CB8AC3E}">
        <p14:creationId xmlns:p14="http://schemas.microsoft.com/office/powerpoint/2010/main" val="12038747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Product Roadmap</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r>
              <a:rPr lang="en-US" sz="2000" dirty="0">
                <a:latin typeface="Arial Rounded MT Bold" panose="020F0704030504030204" pitchFamily="34" charset="0"/>
              </a:rPr>
              <a:t>The visualization of product features </a:t>
            </a:r>
          </a:p>
          <a:p>
            <a:r>
              <a:rPr lang="en-US" sz="2000" dirty="0">
                <a:latin typeface="Arial Rounded MT Bold" panose="020F0704030504030204" pitchFamily="34" charset="0"/>
              </a:rPr>
              <a:t>The product roadmap equates to the product division as a whole </a:t>
            </a:r>
          </a:p>
          <a:p>
            <a:r>
              <a:rPr lang="en-US" sz="2000" dirty="0">
                <a:latin typeface="Arial Rounded MT Bold" panose="020F0704030504030204" pitchFamily="34" charset="0"/>
              </a:rPr>
              <a:t>This is done and owned by the product owner </a:t>
            </a:r>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97FC3A01-9FDC-4750-AF8A-E702C41DCC08}"/>
              </a:ext>
            </a:extLst>
          </p:cNvPr>
          <p:cNvPicPr>
            <a:picLocks noChangeAspect="1"/>
          </p:cNvPicPr>
          <p:nvPr/>
        </p:nvPicPr>
        <p:blipFill>
          <a:blip r:embed="rId2"/>
          <a:stretch>
            <a:fillRect/>
          </a:stretch>
        </p:blipFill>
        <p:spPr>
          <a:xfrm>
            <a:off x="2682539" y="2303329"/>
            <a:ext cx="6700611" cy="4080141"/>
          </a:xfrm>
          <a:prstGeom prst="rect">
            <a:avLst/>
          </a:prstGeom>
        </p:spPr>
      </p:pic>
    </p:spTree>
    <p:extLst>
      <p:ext uri="{BB962C8B-B14F-4D97-AF65-F5344CB8AC3E}">
        <p14:creationId xmlns:p14="http://schemas.microsoft.com/office/powerpoint/2010/main" val="17592571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Release Planning</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r>
              <a:rPr lang="en-US" sz="2000" dirty="0">
                <a:latin typeface="Arial Rounded MT Bold" panose="020F0704030504030204" pitchFamily="34" charset="0"/>
              </a:rPr>
              <a:t>The release timing for specific product functionality </a:t>
            </a:r>
          </a:p>
          <a:p>
            <a:r>
              <a:rPr lang="en-US" sz="2000" dirty="0">
                <a:latin typeface="Arial Rounded MT Bold" panose="020F0704030504030204" pitchFamily="34" charset="0"/>
              </a:rPr>
              <a:t>Priorities are assigned to the product features from most important to least important </a:t>
            </a:r>
          </a:p>
          <a:p>
            <a:r>
              <a:rPr lang="en-US" sz="2000" dirty="0">
                <a:latin typeface="Arial Rounded MT Bold" panose="020F0704030504030204" pitchFamily="34" charset="0"/>
              </a:rPr>
              <a:t>These features become the product backlog </a:t>
            </a:r>
          </a:p>
          <a:p>
            <a:r>
              <a:rPr lang="en-US" sz="2000" dirty="0">
                <a:latin typeface="Arial Rounded MT Bold" panose="020F0704030504030204" pitchFamily="34" charset="0"/>
              </a:rPr>
              <a:t>Owned by the product owner </a:t>
            </a:r>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spTree>
    <p:extLst>
      <p:ext uri="{BB962C8B-B14F-4D97-AF65-F5344CB8AC3E}">
        <p14:creationId xmlns:p14="http://schemas.microsoft.com/office/powerpoint/2010/main" val="5324861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Iteration Planning | Release Planning</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r>
              <a:rPr lang="en-US" dirty="0"/>
              <a:t>Goals are established for the current Sprint or iteration </a:t>
            </a:r>
          </a:p>
          <a:p>
            <a:r>
              <a:rPr lang="en-US" dirty="0"/>
              <a:t>Goals are based on the product backlog </a:t>
            </a:r>
          </a:p>
          <a:p>
            <a:r>
              <a:rPr lang="en-US" dirty="0"/>
              <a:t>Product owner in the development team work together to prioritize features </a:t>
            </a:r>
          </a:p>
          <a:p>
            <a:r>
              <a:rPr lang="en-US" dirty="0"/>
              <a:t>This is done at the start of each Sprint </a:t>
            </a:r>
          </a:p>
          <a:p>
            <a:endParaRPr lang="en-US" dirty="0"/>
          </a:p>
          <a:p>
            <a:pPr marL="0" indent="0">
              <a:buNone/>
            </a:pPr>
            <a:r>
              <a:rPr lang="en-US" dirty="0">
                <a:solidFill>
                  <a:srgbClr val="0070C0"/>
                </a:solidFill>
              </a:rPr>
              <a:t>Released Product </a:t>
            </a:r>
          </a:p>
          <a:p>
            <a:r>
              <a:rPr lang="en-US" dirty="0"/>
              <a:t>The product is released according to the project’s release plan </a:t>
            </a:r>
          </a:p>
          <a:p>
            <a:endParaRPr lang="en-US" dirty="0"/>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spTree>
    <p:extLst>
      <p:ext uri="{BB962C8B-B14F-4D97-AF65-F5344CB8AC3E}">
        <p14:creationId xmlns:p14="http://schemas.microsoft.com/office/powerpoint/2010/main" val="18403903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2B2542-A079-44FC-AC89-E00DCDDBD63C}"/>
              </a:ext>
            </a:extLst>
          </p:cNvPr>
          <p:cNvSpPr>
            <a:spLocks noGrp="1"/>
          </p:cNvSpPr>
          <p:nvPr>
            <p:ph type="title"/>
          </p:nvPr>
        </p:nvSpPr>
        <p:spPr>
          <a:solidFill>
            <a:srgbClr val="0070C0"/>
          </a:solidFill>
        </p:spPr>
        <p:txBody>
          <a:bodyPr/>
          <a:lstStyle/>
          <a:p>
            <a:pPr algn="ctr"/>
            <a:r>
              <a:rPr lang="en-US" dirty="0">
                <a:solidFill>
                  <a:schemeClr val="bg1"/>
                </a:solidFill>
              </a:rPr>
              <a:t>XP</a:t>
            </a:r>
          </a:p>
        </p:txBody>
      </p:sp>
      <p:sp>
        <p:nvSpPr>
          <p:cNvPr id="5" name="Text Placeholder 4">
            <a:extLst>
              <a:ext uri="{FF2B5EF4-FFF2-40B4-BE49-F238E27FC236}">
                <a16:creationId xmlns:a16="http://schemas.microsoft.com/office/drawing/2014/main" id="{401258A2-18A0-4D6B-A76B-B6ADAAD94C77}"/>
              </a:ext>
            </a:extLst>
          </p:cNvPr>
          <p:cNvSpPr>
            <a:spLocks noGrp="1"/>
          </p:cNvSpPr>
          <p:nvPr>
            <p:ph type="body" idx="1"/>
          </p:nvPr>
        </p:nvSpPr>
        <p:spPr>
          <a:solidFill>
            <a:srgbClr val="FFFF66"/>
          </a:solidFill>
        </p:spPr>
        <p:txBody>
          <a:bodyPr>
            <a:normAutofit/>
          </a:bodyPr>
          <a:lstStyle/>
          <a:p>
            <a:pPr algn="ctr"/>
            <a:endParaRPr lang="en-US" sz="2000" dirty="0">
              <a:solidFill>
                <a:srgbClr val="C00000"/>
              </a:solidFill>
              <a:latin typeface="+mj-lt"/>
              <a:ea typeface="+mj-ea"/>
              <a:cs typeface="+mj-cs"/>
            </a:endParaRPr>
          </a:p>
          <a:p>
            <a:pPr algn="ctr"/>
            <a:r>
              <a:rPr lang="en-US" sz="3200" b="1" dirty="0">
                <a:solidFill>
                  <a:srgbClr val="C00000"/>
                </a:solidFill>
                <a:latin typeface="+mj-lt"/>
                <a:ea typeface="+mj-ea"/>
                <a:cs typeface="+mj-cs"/>
              </a:rPr>
              <a:t>XP Life Cycle | XP Values |XP Team Roles | XP Core Practices | Technical Debt</a:t>
            </a:r>
          </a:p>
        </p:txBody>
      </p:sp>
      <p:sp>
        <p:nvSpPr>
          <p:cNvPr id="2" name="Rectangle 2">
            <a:extLst>
              <a:ext uri="{FF2B5EF4-FFF2-40B4-BE49-F238E27FC236}">
                <a16:creationId xmlns:a16="http://schemas.microsoft.com/office/drawing/2014/main" id="{D9E451A1-0AED-47FD-9812-80E1D3FCD0D6}"/>
              </a:ext>
            </a:extLst>
          </p:cNvPr>
          <p:cNvSpPr>
            <a:spLocks noChangeArrowheads="1"/>
          </p:cNvSpPr>
          <p:nvPr/>
        </p:nvSpPr>
        <p:spPr bwMode="auto">
          <a:xfrm>
            <a:off x="2391507" y="211015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694714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eXtreme Programming</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r>
              <a:rPr lang="en-US" sz="2000" dirty="0">
                <a:latin typeface="Arial Rounded MT Bold" panose="020F0704030504030204" pitchFamily="34" charset="0"/>
              </a:rPr>
              <a:t>Extreme programming is also known as XP </a:t>
            </a:r>
          </a:p>
          <a:p>
            <a:r>
              <a:rPr lang="en-US" sz="2000" dirty="0">
                <a:latin typeface="Arial Rounded MT Bold" panose="020F0704030504030204" pitchFamily="34" charset="0"/>
              </a:rPr>
              <a:t>XP is all about software development best practices, while scrum at the project management level focuses on prioritizing work and getting feedback</a:t>
            </a:r>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545109A2-7311-4261-8818-B32407F02ED4}"/>
              </a:ext>
            </a:extLst>
          </p:cNvPr>
          <p:cNvPicPr>
            <a:picLocks noChangeAspect="1"/>
          </p:cNvPicPr>
          <p:nvPr/>
        </p:nvPicPr>
        <p:blipFill>
          <a:blip r:embed="rId2"/>
          <a:stretch>
            <a:fillRect/>
          </a:stretch>
        </p:blipFill>
        <p:spPr>
          <a:xfrm>
            <a:off x="1740730" y="2192289"/>
            <a:ext cx="8401050" cy="4105275"/>
          </a:xfrm>
          <a:prstGeom prst="rect">
            <a:avLst/>
          </a:prstGeom>
        </p:spPr>
      </p:pic>
    </p:spTree>
    <p:extLst>
      <p:ext uri="{BB962C8B-B14F-4D97-AF65-F5344CB8AC3E}">
        <p14:creationId xmlns:p14="http://schemas.microsoft.com/office/powerpoint/2010/main" val="5420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Why Agile Methods? </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pPr marL="0" indent="0" algn="just">
              <a:lnSpc>
                <a:spcPct val="200000"/>
              </a:lnSpc>
              <a:spcBef>
                <a:spcPts val="0"/>
              </a:spcBef>
              <a:buNone/>
            </a:pPr>
            <a:r>
              <a:rPr lang="en-US" sz="2000" dirty="0">
                <a:solidFill>
                  <a:srgbClr val="0070C0"/>
                </a:solidFill>
                <a:latin typeface="Arial Rounded MT Bold" panose="020F0704030504030204" pitchFamily="34" charset="0"/>
                <a:cs typeface="Arial" panose="020B0604020202020204" pitchFamily="34" charset="0"/>
              </a:rPr>
              <a:t>Why do we need another approach for managing projects?</a:t>
            </a:r>
          </a:p>
          <a:p>
            <a:pPr>
              <a:lnSpc>
                <a:spcPct val="200000"/>
              </a:lnSpc>
              <a:spcBef>
                <a:spcPts val="0"/>
              </a:spcBef>
            </a:pPr>
            <a:r>
              <a:rPr lang="en-US" sz="2000" dirty="0">
                <a:latin typeface="Arial Rounded MT Bold" panose="020F0704030504030204" pitchFamily="34" charset="0"/>
              </a:rPr>
              <a:t>Different types of projects use different approaches</a:t>
            </a:r>
          </a:p>
          <a:p>
            <a:pPr>
              <a:lnSpc>
                <a:spcPct val="200000"/>
              </a:lnSpc>
              <a:spcBef>
                <a:spcPts val="0"/>
              </a:spcBef>
            </a:pPr>
            <a:r>
              <a:rPr lang="en-US" sz="2000" dirty="0">
                <a:latin typeface="Arial Rounded MT Bold" panose="020F0704030504030204" pitchFamily="34" charset="0"/>
              </a:rPr>
              <a:t>Value of customizing our approach to different situations often in small ways. We don't resolve every issue the exact same way, instead, we adjust our approach to be effective for the unique situation. The same concept applies to how we manage our project. </a:t>
            </a:r>
          </a:p>
          <a:p>
            <a:pPr>
              <a:lnSpc>
                <a:spcPct val="200000"/>
              </a:lnSpc>
              <a:spcBef>
                <a:spcPts val="0"/>
              </a:spcBef>
            </a:pPr>
            <a:r>
              <a:rPr lang="en-US" sz="2000" dirty="0">
                <a:latin typeface="Arial Rounded MT Bold" panose="020F0704030504030204" pitchFamily="34" charset="0"/>
              </a:rPr>
              <a:t>Some projects, especially knowledge worker projects occurring in fast moving or time-constrained environments, call for an agile approach</a:t>
            </a:r>
          </a:p>
          <a:p>
            <a:pPr>
              <a:lnSpc>
                <a:spcPct val="200000"/>
              </a:lnSpc>
              <a:spcBef>
                <a:spcPts val="0"/>
              </a:spcBef>
            </a:pPr>
            <a:r>
              <a:rPr lang="en-US" sz="2000" dirty="0">
                <a:latin typeface="Arial Rounded MT Bold" panose="020F0704030504030204" pitchFamily="34" charset="0"/>
              </a:rPr>
              <a:t>Predictive project plan up front  - Industrial </a:t>
            </a:r>
          </a:p>
          <a:p>
            <a:pPr>
              <a:lnSpc>
                <a:spcPct val="200000"/>
              </a:lnSpc>
              <a:spcBef>
                <a:spcPts val="0"/>
              </a:spcBef>
            </a:pPr>
            <a:r>
              <a:rPr lang="en-US" sz="2000" dirty="0">
                <a:latin typeface="Arial Rounded MT Bold" panose="020F0704030504030204" pitchFamily="34" charset="0"/>
              </a:rPr>
              <a:t>Knowledge work has many unknowns </a:t>
            </a:r>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32DD785C-B05A-4CE6-BAA6-668E8C538E13}"/>
              </a:ext>
            </a:extLst>
          </p:cNvPr>
          <p:cNvPicPr>
            <a:picLocks noChangeAspect="1"/>
          </p:cNvPicPr>
          <p:nvPr/>
        </p:nvPicPr>
        <p:blipFill>
          <a:blip r:embed="rId3"/>
          <a:stretch>
            <a:fillRect/>
          </a:stretch>
        </p:blipFill>
        <p:spPr>
          <a:xfrm>
            <a:off x="7498081" y="4734406"/>
            <a:ext cx="4014644" cy="1638259"/>
          </a:xfrm>
          <a:prstGeom prst="rect">
            <a:avLst/>
          </a:prstGeom>
        </p:spPr>
      </p:pic>
    </p:spTree>
    <p:extLst>
      <p:ext uri="{BB962C8B-B14F-4D97-AF65-F5344CB8AC3E}">
        <p14:creationId xmlns:p14="http://schemas.microsoft.com/office/powerpoint/2010/main" val="33407764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XP Life Cycle</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5A8E559F-E2F6-47CD-9B1B-312E447A2855}"/>
              </a:ext>
            </a:extLst>
          </p:cNvPr>
          <p:cNvPicPr>
            <a:picLocks noChangeAspect="1"/>
          </p:cNvPicPr>
          <p:nvPr/>
        </p:nvPicPr>
        <p:blipFill>
          <a:blip r:embed="rId2"/>
          <a:stretch>
            <a:fillRect/>
          </a:stretch>
        </p:blipFill>
        <p:spPr>
          <a:xfrm>
            <a:off x="1397681" y="1263590"/>
            <a:ext cx="8773261" cy="5026557"/>
          </a:xfrm>
          <a:prstGeom prst="rect">
            <a:avLst/>
          </a:prstGeom>
        </p:spPr>
      </p:pic>
    </p:spTree>
    <p:extLst>
      <p:ext uri="{BB962C8B-B14F-4D97-AF65-F5344CB8AC3E}">
        <p14:creationId xmlns:p14="http://schemas.microsoft.com/office/powerpoint/2010/main" val="26441014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XP Values</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pPr marL="0" indent="0">
              <a:buNone/>
            </a:pPr>
            <a:r>
              <a:rPr lang="en-US" sz="2000" dirty="0">
                <a:solidFill>
                  <a:srgbClr val="0070C0"/>
                </a:solidFill>
                <a:latin typeface="Arial Rounded MT Bold" panose="020F0704030504030204" pitchFamily="34" charset="0"/>
              </a:rPr>
              <a:t>Simplicity</a:t>
            </a:r>
            <a:r>
              <a:rPr lang="en-US" sz="2000" dirty="0">
                <a:latin typeface="Arial Rounded MT Bold" panose="020F0704030504030204" pitchFamily="34" charset="0"/>
              </a:rPr>
              <a:t> </a:t>
            </a:r>
          </a:p>
          <a:p>
            <a:pPr marL="0" indent="0">
              <a:buNone/>
            </a:pPr>
            <a:r>
              <a:rPr lang="en-US" sz="2000" dirty="0">
                <a:latin typeface="Arial Rounded MT Bold" panose="020F0704030504030204" pitchFamily="34" charset="0"/>
              </a:rPr>
              <a:t>Reducing complexity, extra features, and waste . Find the simplest thing that could possibly work </a:t>
            </a:r>
          </a:p>
          <a:p>
            <a:pPr marL="0" indent="0">
              <a:buNone/>
            </a:pPr>
            <a:endParaRPr lang="en-US" sz="2000" dirty="0">
              <a:solidFill>
                <a:srgbClr val="0070C0"/>
              </a:solidFill>
              <a:latin typeface="Arial Rounded MT Bold" panose="020F0704030504030204" pitchFamily="34" charset="0"/>
            </a:endParaRPr>
          </a:p>
          <a:p>
            <a:pPr marL="0" indent="0">
              <a:buNone/>
            </a:pPr>
            <a:r>
              <a:rPr lang="en-US" sz="2000" dirty="0">
                <a:solidFill>
                  <a:srgbClr val="0070C0"/>
                </a:solidFill>
                <a:latin typeface="Arial Rounded MT Bold" panose="020F0704030504030204" pitchFamily="34" charset="0"/>
              </a:rPr>
              <a:t>Communication</a:t>
            </a:r>
          </a:p>
          <a:p>
            <a:r>
              <a:rPr lang="en-US" sz="2000" dirty="0">
                <a:latin typeface="Arial Rounded MT Bold" panose="020F0704030504030204" pitchFamily="34" charset="0"/>
              </a:rPr>
              <a:t>Ensuring that the project team knows what is expected of them </a:t>
            </a:r>
          </a:p>
          <a:p>
            <a:r>
              <a:rPr lang="en-US" sz="2000" dirty="0">
                <a:latin typeface="Arial Rounded MT Bold" panose="020F0704030504030204" pitchFamily="34" charset="0"/>
              </a:rPr>
              <a:t>Ensuring the project team knows what other people are working on </a:t>
            </a:r>
          </a:p>
          <a:p>
            <a:r>
              <a:rPr lang="en-US" sz="2000" dirty="0">
                <a:latin typeface="Arial Rounded MT Bold" panose="020F0704030504030204" pitchFamily="34" charset="0"/>
              </a:rPr>
              <a:t>The daily standup meeting is an excellent communication tool </a:t>
            </a:r>
          </a:p>
          <a:p>
            <a:pPr marL="0" indent="0">
              <a:buNone/>
            </a:pPr>
            <a:endParaRPr lang="en-US" sz="2000" dirty="0">
              <a:solidFill>
                <a:srgbClr val="0070C0"/>
              </a:solidFill>
              <a:latin typeface="Arial Rounded MT Bold" panose="020F0704030504030204" pitchFamily="34" charset="0"/>
            </a:endParaRPr>
          </a:p>
          <a:p>
            <a:pPr marL="0" indent="0">
              <a:buNone/>
            </a:pPr>
            <a:r>
              <a:rPr lang="en-US" sz="2000" dirty="0">
                <a:solidFill>
                  <a:srgbClr val="0070C0"/>
                </a:solidFill>
                <a:latin typeface="Arial Rounded MT Bold" panose="020F0704030504030204" pitchFamily="34" charset="0"/>
              </a:rPr>
              <a:t>Feedback</a:t>
            </a:r>
          </a:p>
          <a:p>
            <a:r>
              <a:rPr lang="en-US" sz="2000" dirty="0">
                <a:latin typeface="Arial Rounded MT Bold" panose="020F0704030504030204" pitchFamily="34" charset="0"/>
              </a:rPr>
              <a:t>The development team needs feedback early in the project </a:t>
            </a:r>
          </a:p>
          <a:p>
            <a:r>
              <a:rPr lang="en-US" sz="2000" dirty="0">
                <a:latin typeface="Arial Rounded MT Bold" panose="020F0704030504030204" pitchFamily="34" charset="0"/>
              </a:rPr>
              <a:t>Failing fast is a way to get feedback early </a:t>
            </a:r>
          </a:p>
          <a:p>
            <a:r>
              <a:rPr lang="en-US" sz="2000" dirty="0">
                <a:latin typeface="Arial Rounded MT Bold" panose="020F0704030504030204" pitchFamily="34" charset="0"/>
              </a:rPr>
              <a:t>Feedback gives the team an opportunity to improve the project </a:t>
            </a:r>
          </a:p>
          <a:p>
            <a:endParaRPr lang="en-US" sz="2000" dirty="0">
              <a:latin typeface="Arial Rounded MT Bold" panose="020F0704030504030204" pitchFamily="34" charset="0"/>
            </a:endParaRPr>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spTree>
    <p:extLst>
      <p:ext uri="{BB962C8B-B14F-4D97-AF65-F5344CB8AC3E}">
        <p14:creationId xmlns:p14="http://schemas.microsoft.com/office/powerpoint/2010/main" val="26478554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pPr marL="0" indent="0">
              <a:buNone/>
            </a:pPr>
            <a:r>
              <a:rPr lang="en-US" sz="2000" dirty="0">
                <a:solidFill>
                  <a:srgbClr val="0070C0"/>
                </a:solidFill>
                <a:latin typeface="Arial Rounded MT Bold" panose="020F0704030504030204" pitchFamily="34" charset="0"/>
              </a:rPr>
              <a:t>Courage</a:t>
            </a:r>
          </a:p>
          <a:p>
            <a:r>
              <a:rPr lang="en-US" sz="2000" dirty="0">
                <a:latin typeface="Arial Rounded MT Bold" panose="020F0704030504030204" pitchFamily="34" charset="0"/>
              </a:rPr>
              <a:t>Developers’ work is entirely visible to others on the project team </a:t>
            </a:r>
          </a:p>
          <a:p>
            <a:r>
              <a:rPr lang="en-US" sz="2000" dirty="0">
                <a:latin typeface="Arial Rounded MT Bold" panose="020F0704030504030204" pitchFamily="34" charset="0"/>
              </a:rPr>
              <a:t>Team members share code and correct each other’s code</a:t>
            </a:r>
          </a:p>
          <a:p>
            <a:r>
              <a:rPr lang="en-US" sz="2000" dirty="0">
                <a:latin typeface="Arial Rounded MT Bold" panose="020F0704030504030204" pitchFamily="34" charset="0"/>
              </a:rPr>
              <a:t>XP uses pair programming </a:t>
            </a:r>
          </a:p>
          <a:p>
            <a:endParaRPr lang="en-US" dirty="0"/>
          </a:p>
          <a:p>
            <a:pPr marL="0" indent="0">
              <a:buNone/>
            </a:pPr>
            <a:r>
              <a:rPr lang="en-US" sz="2000" dirty="0">
                <a:solidFill>
                  <a:srgbClr val="0070C0"/>
                </a:solidFill>
                <a:latin typeface="Arial Rounded MT Bold" panose="020F0704030504030204" pitchFamily="34" charset="0"/>
              </a:rPr>
              <a:t>Respect</a:t>
            </a:r>
          </a:p>
          <a:p>
            <a:r>
              <a:rPr lang="en-US" sz="2000" dirty="0">
                <a:latin typeface="Arial Rounded MT Bold" panose="020F0704030504030204" pitchFamily="34" charset="0"/>
              </a:rPr>
              <a:t>Team members must respect one another </a:t>
            </a:r>
          </a:p>
          <a:p>
            <a:r>
              <a:rPr lang="en-US" sz="2000" dirty="0">
                <a:latin typeface="Arial Rounded MT Bold" panose="020F0704030504030204" pitchFamily="34" charset="0"/>
              </a:rPr>
              <a:t>Everyone is responsible for the success and or failure of the project </a:t>
            </a:r>
          </a:p>
          <a:p>
            <a:r>
              <a:rPr lang="en-US" sz="2000" dirty="0">
                <a:latin typeface="Arial Rounded MT Bold" panose="020F0704030504030204" pitchFamily="34" charset="0"/>
              </a:rPr>
              <a:t>Everyone works differently but must work together </a:t>
            </a:r>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spTree>
    <p:extLst>
      <p:ext uri="{BB962C8B-B14F-4D97-AF65-F5344CB8AC3E}">
        <p14:creationId xmlns:p14="http://schemas.microsoft.com/office/powerpoint/2010/main" val="29176381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XP Team Roles</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pPr>
              <a:lnSpc>
                <a:spcPct val="200000"/>
              </a:lnSpc>
              <a:spcBef>
                <a:spcPts val="0"/>
              </a:spcBef>
            </a:pPr>
            <a:r>
              <a:rPr lang="en-US" sz="2000" dirty="0">
                <a:solidFill>
                  <a:srgbClr val="0070C0"/>
                </a:solidFill>
                <a:latin typeface="Arial Rounded MT Bold" panose="020F0704030504030204" pitchFamily="34" charset="0"/>
              </a:rPr>
              <a:t>Coach </a:t>
            </a:r>
            <a:r>
              <a:rPr lang="en-US" sz="2000" dirty="0">
                <a:latin typeface="Arial Rounded MT Bold" panose="020F0704030504030204" pitchFamily="34" charset="0"/>
              </a:rPr>
              <a:t>–Mentor/guide/facilitator/communicator similar to the Scrum Master</a:t>
            </a:r>
          </a:p>
          <a:p>
            <a:pPr>
              <a:lnSpc>
                <a:spcPct val="200000"/>
              </a:lnSpc>
              <a:spcBef>
                <a:spcPts val="0"/>
              </a:spcBef>
            </a:pPr>
            <a:r>
              <a:rPr lang="en-US" sz="2000" dirty="0">
                <a:solidFill>
                  <a:srgbClr val="0070C0"/>
                </a:solidFill>
                <a:latin typeface="Arial Rounded MT Bold" panose="020F0704030504030204" pitchFamily="34" charset="0"/>
              </a:rPr>
              <a:t>Customer</a:t>
            </a:r>
            <a:r>
              <a:rPr lang="en-US" sz="2000" dirty="0">
                <a:latin typeface="Arial Rounded MT Bold" panose="020F0704030504030204" pitchFamily="34" charset="0"/>
              </a:rPr>
              <a:t> –the individual who provides requirements priorities and direction for the project similar to the product owner </a:t>
            </a:r>
          </a:p>
          <a:p>
            <a:pPr>
              <a:lnSpc>
                <a:spcPct val="200000"/>
              </a:lnSpc>
              <a:spcBef>
                <a:spcPts val="0"/>
              </a:spcBef>
            </a:pPr>
            <a:r>
              <a:rPr lang="en-US" sz="2000" dirty="0">
                <a:solidFill>
                  <a:srgbClr val="0070C0"/>
                </a:solidFill>
                <a:latin typeface="Arial Rounded MT Bold" panose="020F0704030504030204" pitchFamily="34" charset="0"/>
              </a:rPr>
              <a:t>Programmer </a:t>
            </a:r>
            <a:r>
              <a:rPr lang="en-US" sz="2000" dirty="0">
                <a:latin typeface="Arial Rounded MT Bold" panose="020F0704030504030204" pitchFamily="34" charset="0"/>
              </a:rPr>
              <a:t>–the developers who write the code </a:t>
            </a:r>
          </a:p>
          <a:p>
            <a:pPr>
              <a:lnSpc>
                <a:spcPct val="200000"/>
              </a:lnSpc>
              <a:spcBef>
                <a:spcPts val="0"/>
              </a:spcBef>
            </a:pPr>
            <a:r>
              <a:rPr lang="en-US" sz="2000" dirty="0">
                <a:solidFill>
                  <a:srgbClr val="0070C0"/>
                </a:solidFill>
                <a:latin typeface="Arial Rounded MT Bold" panose="020F0704030504030204" pitchFamily="34" charset="0"/>
              </a:rPr>
              <a:t>Testers</a:t>
            </a:r>
            <a:r>
              <a:rPr lang="en-US" sz="2000" dirty="0">
                <a:latin typeface="Arial Rounded MT Bold" panose="020F0704030504030204" pitchFamily="34" charset="0"/>
              </a:rPr>
              <a:t> –Define and write the acceptability test </a:t>
            </a:r>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spTree>
    <p:extLst>
      <p:ext uri="{BB962C8B-B14F-4D97-AF65-F5344CB8AC3E}">
        <p14:creationId xmlns:p14="http://schemas.microsoft.com/office/powerpoint/2010/main" val="11590285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XP Core Practices</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pic>
        <p:nvPicPr>
          <p:cNvPr id="3074" name="Picture 2" descr="Image result for xp core practices">
            <a:extLst>
              <a:ext uri="{FF2B5EF4-FFF2-40B4-BE49-F238E27FC236}">
                <a16:creationId xmlns:a16="http://schemas.microsoft.com/office/drawing/2014/main" id="{BFEC2C2A-E5C1-4E5C-B34D-937CCB0B09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9551" y="1441280"/>
            <a:ext cx="5600700" cy="4200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21751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XP Core Practices..</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pPr marL="0" indent="0" algn="just">
              <a:lnSpc>
                <a:spcPct val="150000"/>
              </a:lnSpc>
              <a:spcBef>
                <a:spcPts val="0"/>
              </a:spcBef>
              <a:buNone/>
            </a:pPr>
            <a:r>
              <a:rPr lang="en-US" sz="2000" dirty="0">
                <a:solidFill>
                  <a:srgbClr val="0070C0"/>
                </a:solidFill>
                <a:latin typeface="Arial Rounded MT Bold" panose="020F0704030504030204" pitchFamily="34" charset="0"/>
                <a:cs typeface="Arial" panose="020B0604020202020204" pitchFamily="34" charset="0"/>
              </a:rPr>
              <a:t>Whole Team</a:t>
            </a:r>
          </a:p>
          <a:p>
            <a:r>
              <a:rPr lang="en-US" sz="2000" dirty="0">
                <a:latin typeface="Arial Rounded MT Bold" panose="020F0704030504030204" pitchFamily="34" charset="0"/>
              </a:rPr>
              <a:t>XP team members are collocated </a:t>
            </a:r>
          </a:p>
          <a:p>
            <a:r>
              <a:rPr lang="en-US" sz="2000" dirty="0">
                <a:latin typeface="Arial Rounded MT Bold" panose="020F0704030504030204" pitchFamily="34" charset="0"/>
              </a:rPr>
              <a:t>Generalizing specialist not role specialist</a:t>
            </a:r>
          </a:p>
          <a:p>
            <a:r>
              <a:rPr lang="en-US" sz="2000" dirty="0">
                <a:latin typeface="Arial Rounded MT Bold" panose="020F0704030504030204" pitchFamily="34" charset="0"/>
              </a:rPr>
              <a:t>Efficient and sharing of information  </a:t>
            </a:r>
          </a:p>
          <a:p>
            <a:pPr marL="0" indent="0">
              <a:buNone/>
            </a:pPr>
            <a:endParaRPr lang="en-US" sz="2000" dirty="0">
              <a:solidFill>
                <a:srgbClr val="0070C0"/>
              </a:solidFill>
              <a:latin typeface="Arial Rounded MT Bold" panose="020F0704030504030204" pitchFamily="34" charset="0"/>
            </a:endParaRPr>
          </a:p>
          <a:p>
            <a:pPr marL="0" indent="0">
              <a:buNone/>
            </a:pPr>
            <a:r>
              <a:rPr lang="en-US" sz="2000" dirty="0">
                <a:solidFill>
                  <a:srgbClr val="0070C0"/>
                </a:solidFill>
                <a:latin typeface="Arial Rounded MT Bold" panose="020F0704030504030204" pitchFamily="34" charset="0"/>
              </a:rPr>
              <a:t>Planning games</a:t>
            </a:r>
          </a:p>
          <a:p>
            <a:r>
              <a:rPr lang="en-US" sz="2000" dirty="0">
                <a:latin typeface="Arial Rounded MT Bold" panose="020F0704030504030204" pitchFamily="34" charset="0"/>
              </a:rPr>
              <a:t>Planning games are just planning activities </a:t>
            </a:r>
          </a:p>
          <a:p>
            <a:r>
              <a:rPr lang="en-US" sz="2000" dirty="0">
                <a:latin typeface="Arial Rounded MT Bold" panose="020F0704030504030204" pitchFamily="34" charset="0"/>
              </a:rPr>
              <a:t>Release planning is the release of new functionality </a:t>
            </a:r>
          </a:p>
          <a:p>
            <a:pPr lvl="1"/>
            <a:r>
              <a:rPr lang="en-US" sz="1600" dirty="0">
                <a:latin typeface="Arial Rounded MT Bold" panose="020F0704030504030204" pitchFamily="34" charset="0"/>
              </a:rPr>
              <a:t>No more than one or two releases per year </a:t>
            </a:r>
          </a:p>
          <a:p>
            <a:pPr lvl="1"/>
            <a:r>
              <a:rPr lang="en-US" sz="1600" dirty="0">
                <a:latin typeface="Arial Rounded MT Bold" panose="020F0704030504030204" pitchFamily="34" charset="0"/>
              </a:rPr>
              <a:t>The customer outlines the functionality required in the release </a:t>
            </a:r>
          </a:p>
          <a:p>
            <a:pPr lvl="1"/>
            <a:r>
              <a:rPr lang="en-US" sz="1600" dirty="0">
                <a:latin typeface="Arial Rounded MT Bold" panose="020F0704030504030204" pitchFamily="34" charset="0"/>
              </a:rPr>
              <a:t>Developers estimate the difficulty to build the functionality </a:t>
            </a:r>
          </a:p>
          <a:p>
            <a:pPr marL="0" indent="0">
              <a:buNone/>
            </a:pPr>
            <a:r>
              <a:rPr lang="en-US" sz="2000" dirty="0">
                <a:latin typeface="Arial Rounded MT Bold" panose="020F0704030504030204" pitchFamily="34" charset="0"/>
              </a:rPr>
              <a:t>Iteration planning is similar to sprint planning </a:t>
            </a:r>
          </a:p>
          <a:p>
            <a:pPr lvl="1"/>
            <a:r>
              <a:rPr lang="en-US" sz="1600" dirty="0">
                <a:latin typeface="Arial Rounded MT Bold" panose="020F0704030504030204" pitchFamily="34" charset="0"/>
              </a:rPr>
              <a:t>Iteration planning happens at the start of every iteration</a:t>
            </a:r>
          </a:p>
          <a:p>
            <a:pPr lvl="1"/>
            <a:r>
              <a:rPr lang="en-US" sz="1600" dirty="0">
                <a:latin typeface="Arial Rounded MT Bold" panose="020F0704030504030204" pitchFamily="34" charset="0"/>
              </a:rPr>
              <a:t>The customer defines what functionality they want to see by the end of the iteration </a:t>
            </a:r>
          </a:p>
          <a:p>
            <a:pPr lvl="1"/>
            <a:r>
              <a:rPr lang="en-US" sz="1600" dirty="0">
                <a:latin typeface="Arial Rounded MT Bold" panose="020F0704030504030204" pitchFamily="34" charset="0"/>
              </a:rPr>
              <a:t>The development team estimates the difficulty to build the functionality </a:t>
            </a:r>
          </a:p>
          <a:p>
            <a:pPr marL="457200" lvl="1" indent="0">
              <a:buNone/>
            </a:pPr>
            <a:endParaRPr lang="en-US" sz="1600" dirty="0">
              <a:latin typeface="Arial Rounded MT Bold" panose="020F0704030504030204" pitchFamily="34" charset="0"/>
            </a:endParaRPr>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spTree>
    <p:extLst>
      <p:ext uri="{BB962C8B-B14F-4D97-AF65-F5344CB8AC3E}">
        <p14:creationId xmlns:p14="http://schemas.microsoft.com/office/powerpoint/2010/main" val="810451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XP Core Practices..</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pPr marL="0" indent="0" algn="just">
              <a:lnSpc>
                <a:spcPct val="150000"/>
              </a:lnSpc>
              <a:spcBef>
                <a:spcPts val="0"/>
              </a:spcBef>
              <a:buNone/>
            </a:pPr>
            <a:r>
              <a:rPr lang="en-US" sz="2000" dirty="0">
                <a:solidFill>
                  <a:srgbClr val="0070C0"/>
                </a:solidFill>
                <a:latin typeface="Arial Rounded MT Bold" panose="020F0704030504030204" pitchFamily="34" charset="0"/>
                <a:cs typeface="Arial" panose="020B0604020202020204" pitchFamily="34" charset="0"/>
              </a:rPr>
              <a:t>Small Releases</a:t>
            </a:r>
          </a:p>
          <a:p>
            <a:r>
              <a:rPr lang="en-US" sz="2000" dirty="0">
                <a:latin typeface="Arial Rounded MT Bold" panose="020F0704030504030204" pitchFamily="34" charset="0"/>
              </a:rPr>
              <a:t>Small releases to a test environment are part of the XP practices </a:t>
            </a:r>
          </a:p>
          <a:p>
            <a:r>
              <a:rPr lang="en-US" sz="2000" dirty="0">
                <a:latin typeface="Arial Rounded MT Bold" panose="020F0704030504030204" pitchFamily="34" charset="0"/>
              </a:rPr>
              <a:t>Increases visibility to the customer</a:t>
            </a:r>
          </a:p>
          <a:p>
            <a:r>
              <a:rPr lang="en-US" sz="2000" dirty="0">
                <a:latin typeface="Arial Rounded MT Bold" panose="020F0704030504030204" pitchFamily="34" charset="0"/>
              </a:rPr>
              <a:t>Helps to deploy working software to the end users </a:t>
            </a:r>
          </a:p>
          <a:p>
            <a:pPr marL="0" indent="0" algn="just">
              <a:lnSpc>
                <a:spcPct val="100000"/>
              </a:lnSpc>
              <a:spcBef>
                <a:spcPts val="0"/>
              </a:spcBef>
              <a:buNone/>
            </a:pPr>
            <a:endParaRPr lang="en-US" sz="2000" dirty="0">
              <a:solidFill>
                <a:srgbClr val="0070C0"/>
              </a:solidFill>
              <a:latin typeface="Arial Rounded MT Bold" panose="020F0704030504030204" pitchFamily="34" charset="0"/>
              <a:cs typeface="Arial" panose="020B0604020202020204" pitchFamily="34" charset="0"/>
            </a:endParaRPr>
          </a:p>
          <a:p>
            <a:pPr marL="0" indent="0" algn="just">
              <a:lnSpc>
                <a:spcPct val="150000"/>
              </a:lnSpc>
              <a:spcBef>
                <a:spcPts val="0"/>
              </a:spcBef>
              <a:buNone/>
            </a:pPr>
            <a:r>
              <a:rPr lang="en-US" sz="2000" dirty="0">
                <a:solidFill>
                  <a:srgbClr val="0070C0"/>
                </a:solidFill>
                <a:latin typeface="Arial Rounded MT Bold" panose="020F0704030504030204" pitchFamily="34" charset="0"/>
                <a:cs typeface="Arial" panose="020B0604020202020204" pitchFamily="34" charset="0"/>
              </a:rPr>
              <a:t>Customer Tests</a:t>
            </a:r>
          </a:p>
          <a:p>
            <a:r>
              <a:rPr lang="en-US" sz="2000" dirty="0">
                <a:latin typeface="Arial Rounded MT Bold" panose="020F0704030504030204" pitchFamily="34" charset="0"/>
              </a:rPr>
              <a:t>Definition of the required functionality</a:t>
            </a:r>
          </a:p>
          <a:p>
            <a:r>
              <a:rPr lang="en-US" sz="2000" dirty="0">
                <a:latin typeface="Arial Rounded MT Bold" panose="020F0704030504030204" pitchFamily="34" charset="0"/>
              </a:rPr>
              <a:t>Description of one or more test criteria for the software to be working</a:t>
            </a:r>
          </a:p>
          <a:p>
            <a:pPr marL="0" indent="0">
              <a:lnSpc>
                <a:spcPct val="100000"/>
              </a:lnSpc>
              <a:spcBef>
                <a:spcPts val="0"/>
              </a:spcBef>
              <a:buNone/>
            </a:pPr>
            <a:endParaRPr lang="en-US" sz="2000" dirty="0">
              <a:solidFill>
                <a:srgbClr val="0070C0"/>
              </a:solidFill>
              <a:latin typeface="Arial Rounded MT Bold" panose="020F0704030504030204" pitchFamily="34" charset="0"/>
            </a:endParaRPr>
          </a:p>
          <a:p>
            <a:pPr marL="0" indent="0">
              <a:buNone/>
            </a:pPr>
            <a:r>
              <a:rPr lang="en-US" sz="2000" dirty="0">
                <a:solidFill>
                  <a:srgbClr val="0070C0"/>
                </a:solidFill>
                <a:latin typeface="Arial Rounded MT Bold" panose="020F0704030504030204" pitchFamily="34" charset="0"/>
              </a:rPr>
              <a:t>Collective Ownership</a:t>
            </a:r>
          </a:p>
          <a:p>
            <a:r>
              <a:rPr lang="en-US" sz="2000" dirty="0">
                <a:latin typeface="Arial Rounded MT Bold" panose="020F0704030504030204" pitchFamily="34" charset="0"/>
              </a:rPr>
              <a:t>Any pair of developers can improve or amend the code </a:t>
            </a:r>
          </a:p>
          <a:p>
            <a:r>
              <a:rPr lang="en-US" sz="2000" dirty="0">
                <a:latin typeface="Arial Rounded MT Bold" panose="020F0704030504030204" pitchFamily="34" charset="0"/>
              </a:rPr>
              <a:t>Multiple people will work on all the code </a:t>
            </a:r>
          </a:p>
          <a:p>
            <a:r>
              <a:rPr lang="en-US" sz="2000" dirty="0">
                <a:latin typeface="Arial Rounded MT Bold" panose="020F0704030504030204" pitchFamily="34" charset="0"/>
              </a:rPr>
              <a:t>Improve defect resolution in discovery </a:t>
            </a:r>
          </a:p>
          <a:p>
            <a:r>
              <a:rPr lang="en-US" sz="2000" dirty="0">
                <a:latin typeface="Arial Rounded MT Bold" panose="020F0704030504030204" pitchFamily="34" charset="0"/>
              </a:rPr>
              <a:t>Knowledge is shared not isolated </a:t>
            </a:r>
          </a:p>
          <a:p>
            <a:pPr marL="0" indent="0">
              <a:buNone/>
            </a:pPr>
            <a:r>
              <a:rPr lang="en-US" sz="2000" dirty="0">
                <a:latin typeface="Arial Rounded MT Bold" panose="020F0704030504030204" pitchFamily="34" charset="0"/>
              </a:rPr>
              <a:t> </a:t>
            </a:r>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spTree>
    <p:extLst>
      <p:ext uri="{BB962C8B-B14F-4D97-AF65-F5344CB8AC3E}">
        <p14:creationId xmlns:p14="http://schemas.microsoft.com/office/powerpoint/2010/main" val="23940679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XP Core Practices..</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pPr marL="0" indent="0" algn="just">
              <a:lnSpc>
                <a:spcPct val="150000"/>
              </a:lnSpc>
              <a:spcBef>
                <a:spcPts val="0"/>
              </a:spcBef>
              <a:buNone/>
            </a:pPr>
            <a:r>
              <a:rPr lang="en-US" sz="2000" dirty="0">
                <a:solidFill>
                  <a:srgbClr val="0070C0"/>
                </a:solidFill>
                <a:latin typeface="Arial Rounded MT Bold" panose="020F0704030504030204" pitchFamily="34" charset="0"/>
                <a:cs typeface="Arial" panose="020B0604020202020204" pitchFamily="34" charset="0"/>
              </a:rPr>
              <a:t>Coding Standard</a:t>
            </a:r>
          </a:p>
          <a:p>
            <a:r>
              <a:rPr lang="en-US" sz="2000" dirty="0">
                <a:latin typeface="Arial Rounded MT Bold" panose="020F0704030504030204" pitchFamily="34" charset="0"/>
              </a:rPr>
              <a:t>A coding standard is defined </a:t>
            </a:r>
          </a:p>
          <a:p>
            <a:r>
              <a:rPr lang="en-US" sz="2000" dirty="0">
                <a:latin typeface="Arial Rounded MT Bold" panose="020F0704030504030204" pitchFamily="34" charset="0"/>
              </a:rPr>
              <a:t>The team adheres to the standard</a:t>
            </a:r>
          </a:p>
          <a:p>
            <a:r>
              <a:rPr lang="en-US" sz="2000" dirty="0">
                <a:latin typeface="Arial Rounded MT Bold" panose="020F0704030504030204" pitchFamily="34" charset="0"/>
              </a:rPr>
              <a:t>Provides for consistency in writing the code </a:t>
            </a:r>
          </a:p>
          <a:p>
            <a:pPr marL="0" indent="0" algn="just">
              <a:lnSpc>
                <a:spcPct val="150000"/>
              </a:lnSpc>
              <a:spcBef>
                <a:spcPts val="0"/>
              </a:spcBef>
              <a:buNone/>
            </a:pPr>
            <a:endParaRPr lang="en-US" sz="2000" dirty="0">
              <a:solidFill>
                <a:srgbClr val="0070C0"/>
              </a:solidFill>
              <a:latin typeface="Arial Rounded MT Bold" panose="020F0704030504030204" pitchFamily="34" charset="0"/>
              <a:cs typeface="Arial" panose="020B0604020202020204" pitchFamily="34" charset="0"/>
            </a:endParaRPr>
          </a:p>
          <a:p>
            <a:pPr marL="0" indent="0" algn="just">
              <a:lnSpc>
                <a:spcPct val="150000"/>
              </a:lnSpc>
              <a:spcBef>
                <a:spcPts val="0"/>
              </a:spcBef>
              <a:buNone/>
            </a:pPr>
            <a:r>
              <a:rPr lang="en-US" sz="2000" dirty="0">
                <a:solidFill>
                  <a:srgbClr val="0070C0"/>
                </a:solidFill>
                <a:latin typeface="Arial Rounded MT Bold" panose="020F0704030504030204" pitchFamily="34" charset="0"/>
                <a:cs typeface="Arial" panose="020B0604020202020204" pitchFamily="34" charset="0"/>
              </a:rPr>
              <a:t>Sustainable Pace</a:t>
            </a:r>
          </a:p>
          <a:p>
            <a:pPr algn="just">
              <a:lnSpc>
                <a:spcPct val="150000"/>
              </a:lnSpc>
              <a:spcBef>
                <a:spcPts val="0"/>
              </a:spcBef>
            </a:pPr>
            <a:r>
              <a:rPr lang="en-US" sz="2000" dirty="0">
                <a:latin typeface="Arial Rounded MT Bold" panose="020F0704030504030204" pitchFamily="34" charset="0"/>
                <a:cs typeface="Arial" panose="020B0604020202020204" pitchFamily="34" charset="0"/>
              </a:rPr>
              <a:t>Productivity is optimized through a sustainable pace </a:t>
            </a:r>
          </a:p>
          <a:p>
            <a:pPr algn="just">
              <a:lnSpc>
                <a:spcPct val="150000"/>
              </a:lnSpc>
              <a:spcBef>
                <a:spcPts val="0"/>
              </a:spcBef>
            </a:pPr>
            <a:r>
              <a:rPr lang="en-US" sz="2000" dirty="0">
                <a:latin typeface="Arial Rounded MT Bold" panose="020F0704030504030204" pitchFamily="34" charset="0"/>
                <a:cs typeface="Arial" panose="020B0604020202020204" pitchFamily="34" charset="0"/>
              </a:rPr>
              <a:t>Consistent overtime and long hours are not sustainable </a:t>
            </a:r>
          </a:p>
          <a:p>
            <a:pPr marL="0" indent="0" algn="just">
              <a:lnSpc>
                <a:spcPct val="150000"/>
              </a:lnSpc>
              <a:spcBef>
                <a:spcPts val="0"/>
              </a:spcBef>
              <a:buNone/>
            </a:pPr>
            <a:endParaRPr lang="en-US" sz="2000" dirty="0">
              <a:solidFill>
                <a:srgbClr val="0070C0"/>
              </a:solidFill>
              <a:latin typeface="Arial Rounded MT Bold" panose="020F0704030504030204" pitchFamily="34" charset="0"/>
              <a:cs typeface="Arial" panose="020B0604020202020204" pitchFamily="34" charset="0"/>
            </a:endParaRPr>
          </a:p>
          <a:p>
            <a:pPr marL="0" indent="0" algn="just">
              <a:lnSpc>
                <a:spcPct val="150000"/>
              </a:lnSpc>
              <a:spcBef>
                <a:spcPts val="0"/>
              </a:spcBef>
              <a:buNone/>
            </a:pPr>
            <a:r>
              <a:rPr lang="en-US" sz="2000" dirty="0">
                <a:solidFill>
                  <a:srgbClr val="0070C0"/>
                </a:solidFill>
                <a:latin typeface="Arial Rounded MT Bold" panose="020F0704030504030204" pitchFamily="34" charset="0"/>
                <a:cs typeface="Arial" panose="020B0604020202020204" pitchFamily="34" charset="0"/>
              </a:rPr>
              <a:t>Metaphor</a:t>
            </a:r>
          </a:p>
          <a:p>
            <a:r>
              <a:rPr lang="en-US" sz="2000" dirty="0">
                <a:latin typeface="Arial Rounded MT Bold" panose="020F0704030504030204" pitchFamily="34" charset="0"/>
                <a:cs typeface="Arial" panose="020B0604020202020204" pitchFamily="34" charset="0"/>
              </a:rPr>
              <a:t>Metaphors and similes are used to explain designs</a:t>
            </a:r>
          </a:p>
          <a:p>
            <a:r>
              <a:rPr lang="en-US" sz="2000" dirty="0">
                <a:latin typeface="Arial Rounded MT Bold" panose="020F0704030504030204" pitchFamily="34" charset="0"/>
                <a:cs typeface="Arial" panose="020B0604020202020204" pitchFamily="34" charset="0"/>
              </a:rPr>
              <a:t>Metaphors help communicate the software to the customer </a:t>
            </a:r>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spTree>
    <p:extLst>
      <p:ext uri="{BB962C8B-B14F-4D97-AF65-F5344CB8AC3E}">
        <p14:creationId xmlns:p14="http://schemas.microsoft.com/office/powerpoint/2010/main" val="7638263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XP Core Practices..</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pPr marL="0" indent="0">
              <a:buNone/>
            </a:pPr>
            <a:r>
              <a:rPr lang="en-US" sz="2000" dirty="0">
                <a:solidFill>
                  <a:srgbClr val="0070C0"/>
                </a:solidFill>
                <a:latin typeface="Arial Rounded MT Bold" panose="020F0704030504030204" pitchFamily="34" charset="0"/>
              </a:rPr>
              <a:t>Continuous Integration</a:t>
            </a:r>
          </a:p>
          <a:p>
            <a:r>
              <a:rPr lang="en-US" sz="2000" dirty="0">
                <a:latin typeface="Arial Rounded MT Bold" panose="020F0704030504030204" pitchFamily="34" charset="0"/>
              </a:rPr>
              <a:t>Compiling the code frequently throughout the day </a:t>
            </a:r>
          </a:p>
          <a:p>
            <a:r>
              <a:rPr lang="en-US" sz="2000" dirty="0">
                <a:latin typeface="Arial Rounded MT Bold" panose="020F0704030504030204" pitchFamily="34" charset="0"/>
              </a:rPr>
              <a:t>Programmers check-in code to the code repository </a:t>
            </a:r>
          </a:p>
          <a:p>
            <a:r>
              <a:rPr lang="en-US" sz="2000" dirty="0">
                <a:latin typeface="Arial Rounded MT Bold" panose="020F0704030504030204" pitchFamily="34" charset="0"/>
              </a:rPr>
              <a:t>Integration test run automatically for immediate feedback </a:t>
            </a:r>
          </a:p>
          <a:p>
            <a:pPr marL="0" indent="0" algn="just">
              <a:lnSpc>
                <a:spcPct val="100000"/>
              </a:lnSpc>
              <a:spcBef>
                <a:spcPts val="0"/>
              </a:spcBef>
              <a:buNone/>
            </a:pPr>
            <a:endParaRPr lang="en-US" sz="2000" dirty="0">
              <a:solidFill>
                <a:srgbClr val="0070C0"/>
              </a:solidFill>
              <a:latin typeface="Arial Rounded MT Bold" panose="020F0704030504030204" pitchFamily="34" charset="0"/>
            </a:endParaRPr>
          </a:p>
          <a:p>
            <a:pPr marL="0" indent="0" algn="just">
              <a:lnSpc>
                <a:spcPct val="150000"/>
              </a:lnSpc>
              <a:spcBef>
                <a:spcPts val="0"/>
              </a:spcBef>
              <a:buNone/>
            </a:pPr>
            <a:r>
              <a:rPr lang="en-US" sz="2000" dirty="0">
                <a:solidFill>
                  <a:srgbClr val="0070C0"/>
                </a:solidFill>
                <a:latin typeface="Arial Rounded MT Bold" panose="020F0704030504030204" pitchFamily="34" charset="0"/>
              </a:rPr>
              <a:t>Test Driven Development</a:t>
            </a:r>
            <a:endParaRPr lang="en-US" dirty="0"/>
          </a:p>
          <a:p>
            <a:r>
              <a:rPr lang="en-US" sz="2000" dirty="0">
                <a:latin typeface="Arial Rounded MT Bold" panose="020F0704030504030204" pitchFamily="34" charset="0"/>
              </a:rPr>
              <a:t>Acceptance test are written prior to developing new code </a:t>
            </a:r>
          </a:p>
          <a:p>
            <a:r>
              <a:rPr lang="en-US" sz="2000" dirty="0">
                <a:latin typeface="Arial Rounded MT Bold" panose="020F0704030504030204" pitchFamily="34" charset="0"/>
              </a:rPr>
              <a:t>Initial tests will fail because the code has not been fully developed yet</a:t>
            </a:r>
          </a:p>
          <a:p>
            <a:r>
              <a:rPr lang="en-US" sz="2000" dirty="0">
                <a:latin typeface="Arial Rounded MT Bold" panose="020F0704030504030204" pitchFamily="34" charset="0"/>
              </a:rPr>
              <a:t>When the code has been written correctly it will pass the test </a:t>
            </a:r>
          </a:p>
          <a:p>
            <a:pPr marL="0" indent="0" algn="just">
              <a:lnSpc>
                <a:spcPct val="100000"/>
              </a:lnSpc>
              <a:spcBef>
                <a:spcPts val="0"/>
              </a:spcBef>
              <a:buNone/>
            </a:pPr>
            <a:endParaRPr lang="en-US" sz="2000" dirty="0">
              <a:latin typeface="Arial Rounded MT Bold" panose="020F0704030504030204" pitchFamily="34" charset="0"/>
              <a:cs typeface="Arial" panose="020B0604020202020204" pitchFamily="34" charset="0"/>
            </a:endParaRPr>
          </a:p>
          <a:p>
            <a:pPr marL="0" indent="0" algn="just">
              <a:lnSpc>
                <a:spcPct val="150000"/>
              </a:lnSpc>
              <a:spcBef>
                <a:spcPts val="0"/>
              </a:spcBef>
              <a:buNone/>
            </a:pPr>
            <a:r>
              <a:rPr lang="en-US" sz="2000" dirty="0">
                <a:solidFill>
                  <a:srgbClr val="0070C0"/>
                </a:solidFill>
                <a:latin typeface="Arial Rounded MT Bold" panose="020F0704030504030204" pitchFamily="34" charset="0"/>
              </a:rPr>
              <a:t>Refactoring</a:t>
            </a:r>
          </a:p>
          <a:p>
            <a:r>
              <a:rPr lang="en-US" sz="2000" dirty="0">
                <a:latin typeface="Arial Rounded MT Bold" panose="020F0704030504030204" pitchFamily="34" charset="0"/>
              </a:rPr>
              <a:t>Cleaning up the code </a:t>
            </a:r>
          </a:p>
          <a:p>
            <a:r>
              <a:rPr lang="en-US" sz="2000" dirty="0">
                <a:latin typeface="Arial Rounded MT Bold" panose="020F0704030504030204" pitchFamily="34" charset="0"/>
              </a:rPr>
              <a:t>Removing duplicated code </a:t>
            </a:r>
          </a:p>
          <a:p>
            <a:r>
              <a:rPr lang="en-US" sz="2000" dirty="0">
                <a:latin typeface="Arial Rounded MT Bold" panose="020F0704030504030204" pitchFamily="34" charset="0"/>
              </a:rPr>
              <a:t>Lowering coupling </a:t>
            </a:r>
          </a:p>
          <a:p>
            <a:r>
              <a:rPr lang="en-US" sz="2000" dirty="0">
                <a:latin typeface="Arial Rounded MT Bold" panose="020F0704030504030204" pitchFamily="34" charset="0"/>
              </a:rPr>
              <a:t>Increasing cohesion </a:t>
            </a:r>
          </a:p>
          <a:p>
            <a:pPr marL="0" indent="0" algn="just">
              <a:lnSpc>
                <a:spcPct val="150000"/>
              </a:lnSpc>
              <a:spcBef>
                <a:spcPts val="0"/>
              </a:spcBef>
              <a:buNone/>
            </a:pPr>
            <a:endParaRPr lang="en-US" sz="2000" dirty="0">
              <a:latin typeface="Arial Rounded MT Bold" panose="020F0704030504030204" pitchFamily="34" charset="0"/>
              <a:cs typeface="Arial" panose="020B0604020202020204" pitchFamily="34" charset="0"/>
            </a:endParaRPr>
          </a:p>
        </p:txBody>
      </p:sp>
    </p:spTree>
    <p:extLst>
      <p:ext uri="{BB962C8B-B14F-4D97-AF65-F5344CB8AC3E}">
        <p14:creationId xmlns:p14="http://schemas.microsoft.com/office/powerpoint/2010/main" val="2011592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XP Core Practices..</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pPr marL="0" indent="0" algn="just">
              <a:lnSpc>
                <a:spcPct val="150000"/>
              </a:lnSpc>
              <a:spcBef>
                <a:spcPts val="0"/>
              </a:spcBef>
              <a:buNone/>
            </a:pPr>
            <a:r>
              <a:rPr lang="en-US" sz="2000" dirty="0">
                <a:solidFill>
                  <a:srgbClr val="0070C0"/>
                </a:solidFill>
                <a:latin typeface="Arial Rounded MT Bold" panose="020F0704030504030204" pitchFamily="34" charset="0"/>
                <a:cs typeface="Arial" panose="020B0604020202020204" pitchFamily="34" charset="0"/>
              </a:rPr>
              <a:t>Simple Design</a:t>
            </a:r>
          </a:p>
          <a:p>
            <a:r>
              <a:rPr lang="en-US" sz="2000" dirty="0">
                <a:latin typeface="Arial Rounded MT Bold" panose="020F0704030504030204" pitchFamily="34" charset="0"/>
              </a:rPr>
              <a:t>What is the simplest thing that could work?</a:t>
            </a:r>
          </a:p>
          <a:p>
            <a:r>
              <a:rPr lang="en-US" sz="2000" dirty="0">
                <a:latin typeface="Arial Rounded MT Bold" panose="020F0704030504030204" pitchFamily="34" charset="0"/>
              </a:rPr>
              <a:t>Simple does not mean easy </a:t>
            </a:r>
          </a:p>
          <a:p>
            <a:r>
              <a:rPr lang="en-US" sz="2000" dirty="0">
                <a:latin typeface="Arial Rounded MT Bold" panose="020F0704030504030204" pitchFamily="34" charset="0"/>
              </a:rPr>
              <a:t>Simple design is a risk mitigation approach </a:t>
            </a:r>
          </a:p>
          <a:p>
            <a:pPr marL="0" indent="0" algn="just">
              <a:lnSpc>
                <a:spcPct val="150000"/>
              </a:lnSpc>
              <a:spcBef>
                <a:spcPts val="0"/>
              </a:spcBef>
              <a:buNone/>
            </a:pPr>
            <a:endParaRPr lang="en-US" sz="2000" dirty="0">
              <a:latin typeface="Arial Rounded MT Bold" panose="020F0704030504030204" pitchFamily="34" charset="0"/>
              <a:cs typeface="Arial" panose="020B0604020202020204" pitchFamily="34" charset="0"/>
            </a:endParaRPr>
          </a:p>
          <a:p>
            <a:pPr marL="0" indent="0" algn="just">
              <a:lnSpc>
                <a:spcPct val="150000"/>
              </a:lnSpc>
              <a:spcBef>
                <a:spcPts val="0"/>
              </a:spcBef>
              <a:buNone/>
            </a:pPr>
            <a:r>
              <a:rPr lang="en-US" sz="2000" dirty="0">
                <a:solidFill>
                  <a:srgbClr val="0070C0"/>
                </a:solidFill>
                <a:latin typeface="Arial Rounded MT Bold" panose="020F0704030504030204" pitchFamily="34" charset="0"/>
                <a:cs typeface="Arial" panose="020B0604020202020204" pitchFamily="34" charset="0"/>
              </a:rPr>
              <a:t>Pair Programming</a:t>
            </a:r>
          </a:p>
          <a:p>
            <a:r>
              <a:rPr lang="en-US" sz="2000" dirty="0">
                <a:latin typeface="Arial Rounded MT Bold" panose="020F0704030504030204" pitchFamily="34" charset="0"/>
              </a:rPr>
              <a:t>One person writes the code while the second person reviews the code </a:t>
            </a:r>
          </a:p>
          <a:p>
            <a:r>
              <a:rPr lang="en-US" sz="2000" dirty="0">
                <a:latin typeface="Arial Rounded MT Bold" panose="020F0704030504030204" pitchFamily="34" charset="0"/>
              </a:rPr>
              <a:t>The two people change roles frequently </a:t>
            </a:r>
          </a:p>
          <a:p>
            <a:r>
              <a:rPr lang="en-US" sz="2000" dirty="0">
                <a:latin typeface="Arial Rounded MT Bold" panose="020F0704030504030204" pitchFamily="34" charset="0"/>
              </a:rPr>
              <a:t>The pair will catch mistakes and speed up productivity </a:t>
            </a:r>
          </a:p>
          <a:p>
            <a:pPr marL="0" indent="0" algn="just">
              <a:lnSpc>
                <a:spcPct val="150000"/>
              </a:lnSpc>
              <a:spcBef>
                <a:spcPts val="0"/>
              </a:spcBef>
              <a:buNone/>
            </a:pPr>
            <a:endParaRPr lang="en-US" sz="2000" dirty="0">
              <a:latin typeface="Arial Rounded MT Bold" panose="020F0704030504030204" pitchFamily="34" charset="0"/>
              <a:cs typeface="Arial" panose="020B0604020202020204" pitchFamily="34" charset="0"/>
            </a:endParaRPr>
          </a:p>
        </p:txBody>
      </p:sp>
    </p:spTree>
    <p:extLst>
      <p:ext uri="{BB962C8B-B14F-4D97-AF65-F5344CB8AC3E}">
        <p14:creationId xmlns:p14="http://schemas.microsoft.com/office/powerpoint/2010/main" val="2534980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Knowledge work projects are different</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r>
              <a:rPr lang="en-US" sz="2000" dirty="0">
                <a:latin typeface="Arial Rounded MT Bold" panose="020F0704030504030204" pitchFamily="34" charset="0"/>
              </a:rPr>
              <a:t>Industrial work requires up-front planning </a:t>
            </a:r>
          </a:p>
          <a:p>
            <a:r>
              <a:rPr lang="en-US" sz="2000" dirty="0">
                <a:latin typeface="Arial Rounded MT Bold" panose="020F0704030504030204" pitchFamily="34" charset="0"/>
              </a:rPr>
              <a:t>Knowledge work expects change </a:t>
            </a:r>
          </a:p>
          <a:p>
            <a:r>
              <a:rPr lang="en-US" sz="2000" dirty="0">
                <a:latin typeface="Arial Rounded MT Bold" panose="020F0704030504030204" pitchFamily="34" charset="0"/>
              </a:rPr>
              <a:t>Knowledge work is invisible work </a:t>
            </a:r>
          </a:p>
          <a:p>
            <a:r>
              <a:rPr lang="en-US" sz="2000" dirty="0">
                <a:latin typeface="Arial Rounded MT Bold" panose="020F0704030504030204" pitchFamily="34" charset="0"/>
              </a:rPr>
              <a:t>Agile is best suited for software development projects </a:t>
            </a:r>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spTree>
    <p:extLst>
      <p:ext uri="{BB962C8B-B14F-4D97-AF65-F5344CB8AC3E}">
        <p14:creationId xmlns:p14="http://schemas.microsoft.com/office/powerpoint/2010/main" val="40704725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Technical Debt</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pPr marL="0" indent="0" algn="just">
              <a:lnSpc>
                <a:spcPct val="150000"/>
              </a:lnSpc>
              <a:spcBef>
                <a:spcPts val="0"/>
              </a:spcBef>
              <a:buNone/>
            </a:pPr>
            <a:r>
              <a:rPr lang="en-US" sz="2000" dirty="0">
                <a:latin typeface="Arial Rounded MT Bold" panose="020F0704030504030204" pitchFamily="34" charset="0"/>
                <a:cs typeface="Arial" panose="020B0604020202020204" pitchFamily="34" charset="0"/>
              </a:rPr>
              <a:t>Technical Debt is the cost of shortcuts that accumulate over time, leading to:-</a:t>
            </a:r>
          </a:p>
          <a:p>
            <a:pPr algn="just">
              <a:lnSpc>
                <a:spcPct val="150000"/>
              </a:lnSpc>
              <a:spcBef>
                <a:spcPts val="0"/>
              </a:spcBef>
            </a:pPr>
            <a:r>
              <a:rPr lang="en-US" sz="2000" dirty="0">
                <a:latin typeface="Arial Rounded MT Bold" panose="020F0704030504030204" pitchFamily="34" charset="0"/>
                <a:cs typeface="Arial" panose="020B0604020202020204" pitchFamily="34" charset="0"/>
              </a:rPr>
              <a:t>Increased risk</a:t>
            </a:r>
          </a:p>
          <a:p>
            <a:pPr algn="just">
              <a:lnSpc>
                <a:spcPct val="150000"/>
              </a:lnSpc>
              <a:spcBef>
                <a:spcPts val="0"/>
              </a:spcBef>
            </a:pPr>
            <a:r>
              <a:rPr lang="en-US" sz="2000" dirty="0">
                <a:latin typeface="Arial Rounded MT Bold" panose="020F0704030504030204" pitchFamily="34" charset="0"/>
                <a:cs typeface="Arial" panose="020B0604020202020204" pitchFamily="34" charset="0"/>
              </a:rPr>
              <a:t>Slower time to market</a:t>
            </a:r>
          </a:p>
          <a:p>
            <a:pPr algn="just">
              <a:lnSpc>
                <a:spcPct val="150000"/>
              </a:lnSpc>
              <a:spcBef>
                <a:spcPts val="0"/>
              </a:spcBef>
            </a:pPr>
            <a:r>
              <a:rPr lang="en-US" sz="2000" dirty="0">
                <a:latin typeface="Arial Rounded MT Bold" panose="020F0704030504030204" pitchFamily="34" charset="0"/>
                <a:cs typeface="Arial" panose="020B0604020202020204" pitchFamily="34" charset="0"/>
              </a:rPr>
              <a:t>Greater maintenance &amp; enhancement cost</a:t>
            </a:r>
          </a:p>
        </p:txBody>
      </p:sp>
    </p:spTree>
    <p:extLst>
      <p:ext uri="{BB962C8B-B14F-4D97-AF65-F5344CB8AC3E}">
        <p14:creationId xmlns:p14="http://schemas.microsoft.com/office/powerpoint/2010/main" val="3260863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XP Chunk | Made-up Junk</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900CF0C9-A9B1-4405-B5F9-AA14ADFC607B}"/>
              </a:ext>
            </a:extLst>
          </p:cNvPr>
          <p:cNvPicPr>
            <a:picLocks noChangeAspect="1"/>
          </p:cNvPicPr>
          <p:nvPr/>
        </p:nvPicPr>
        <p:blipFill>
          <a:blip r:embed="rId2"/>
          <a:stretch>
            <a:fillRect/>
          </a:stretch>
        </p:blipFill>
        <p:spPr>
          <a:xfrm>
            <a:off x="1142743" y="1029045"/>
            <a:ext cx="10039035" cy="5495647"/>
          </a:xfrm>
          <a:prstGeom prst="rect">
            <a:avLst/>
          </a:prstGeom>
        </p:spPr>
      </p:pic>
    </p:spTree>
    <p:extLst>
      <p:ext uri="{BB962C8B-B14F-4D97-AF65-F5344CB8AC3E}">
        <p14:creationId xmlns:p14="http://schemas.microsoft.com/office/powerpoint/2010/main" val="31340498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2B2542-A079-44FC-AC89-E00DCDDBD63C}"/>
              </a:ext>
            </a:extLst>
          </p:cNvPr>
          <p:cNvSpPr>
            <a:spLocks noGrp="1"/>
          </p:cNvSpPr>
          <p:nvPr>
            <p:ph type="title"/>
          </p:nvPr>
        </p:nvSpPr>
        <p:spPr>
          <a:solidFill>
            <a:srgbClr val="0070C0"/>
          </a:solidFill>
        </p:spPr>
        <p:txBody>
          <a:bodyPr/>
          <a:lstStyle/>
          <a:p>
            <a:pPr algn="ctr"/>
            <a:r>
              <a:rPr lang="en-US" dirty="0">
                <a:solidFill>
                  <a:schemeClr val="bg1"/>
                </a:solidFill>
              </a:rPr>
              <a:t>Lean Kanban</a:t>
            </a:r>
          </a:p>
        </p:txBody>
      </p:sp>
      <p:sp>
        <p:nvSpPr>
          <p:cNvPr id="5" name="Text Placeholder 4">
            <a:extLst>
              <a:ext uri="{FF2B5EF4-FFF2-40B4-BE49-F238E27FC236}">
                <a16:creationId xmlns:a16="http://schemas.microsoft.com/office/drawing/2014/main" id="{401258A2-18A0-4D6B-A76B-B6ADAAD94C77}"/>
              </a:ext>
            </a:extLst>
          </p:cNvPr>
          <p:cNvSpPr>
            <a:spLocks noGrp="1"/>
          </p:cNvSpPr>
          <p:nvPr>
            <p:ph type="body" idx="1"/>
          </p:nvPr>
        </p:nvSpPr>
        <p:spPr>
          <a:solidFill>
            <a:srgbClr val="FFFF66"/>
          </a:solidFill>
        </p:spPr>
        <p:txBody>
          <a:bodyPr>
            <a:normAutofit/>
          </a:bodyPr>
          <a:lstStyle/>
          <a:p>
            <a:pPr algn="ctr"/>
            <a:endParaRPr lang="en-US" sz="2000" dirty="0">
              <a:solidFill>
                <a:srgbClr val="C00000"/>
              </a:solidFill>
              <a:latin typeface="+mj-lt"/>
              <a:ea typeface="+mj-ea"/>
              <a:cs typeface="+mj-cs"/>
            </a:endParaRPr>
          </a:p>
        </p:txBody>
      </p:sp>
      <p:sp>
        <p:nvSpPr>
          <p:cNvPr id="2" name="Rectangle 2">
            <a:extLst>
              <a:ext uri="{FF2B5EF4-FFF2-40B4-BE49-F238E27FC236}">
                <a16:creationId xmlns:a16="http://schemas.microsoft.com/office/drawing/2014/main" id="{D9E451A1-0AED-47FD-9812-80E1D3FCD0D6}"/>
              </a:ext>
            </a:extLst>
          </p:cNvPr>
          <p:cNvSpPr>
            <a:spLocks noChangeArrowheads="1"/>
          </p:cNvSpPr>
          <p:nvPr/>
        </p:nvSpPr>
        <p:spPr bwMode="auto">
          <a:xfrm>
            <a:off x="2391507" y="211015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2738338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Lean Product Development</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r>
              <a:rPr lang="en-US" sz="2000" dirty="0">
                <a:latin typeface="Arial Rounded MT Bold" panose="020F0704030504030204" pitchFamily="34" charset="0"/>
              </a:rPr>
              <a:t>Lean is a set of principles that have been taken from lean manufacturing approaches and applied to software development</a:t>
            </a:r>
          </a:p>
          <a:p>
            <a:r>
              <a:rPr lang="en-US" sz="2000" dirty="0">
                <a:latin typeface="Arial Rounded MT Bold" panose="020F0704030504030204" pitchFamily="34" charset="0"/>
              </a:rPr>
              <a:t>Lean is not an agile methodology but agile values are closely aligned.</a:t>
            </a:r>
          </a:p>
          <a:p>
            <a:r>
              <a:rPr lang="en-US" sz="2000" dirty="0">
                <a:latin typeface="Arial Rounded MT Bold" panose="020F0704030504030204" pitchFamily="34" charset="0"/>
              </a:rPr>
              <a:t>Toyota production system </a:t>
            </a:r>
          </a:p>
          <a:p>
            <a:r>
              <a:rPr lang="en-US" sz="2000" dirty="0">
                <a:latin typeface="Arial Rounded MT Bold" panose="020F0704030504030204" pitchFamily="34" charset="0"/>
              </a:rPr>
              <a:t>Visual management tools</a:t>
            </a:r>
          </a:p>
          <a:p>
            <a:r>
              <a:rPr lang="en-US" sz="2000" dirty="0">
                <a:latin typeface="Arial Rounded MT Bold" panose="020F0704030504030204" pitchFamily="34" charset="0"/>
              </a:rPr>
              <a:t>Customer to find value</a:t>
            </a:r>
          </a:p>
          <a:p>
            <a:r>
              <a:rPr lang="en-US" sz="2000" dirty="0">
                <a:latin typeface="Arial Rounded MT Bold" panose="020F0704030504030204" pitchFamily="34" charset="0"/>
              </a:rPr>
              <a:t>Learning and continuous Improvement </a:t>
            </a:r>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spTree>
    <p:extLst>
      <p:ext uri="{BB962C8B-B14F-4D97-AF65-F5344CB8AC3E}">
        <p14:creationId xmlns:p14="http://schemas.microsoft.com/office/powerpoint/2010/main" val="38940526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Seven Lean Core Concepts</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r>
              <a:rPr lang="en-US" sz="2000" dirty="0">
                <a:latin typeface="Arial Rounded MT Bold" panose="020F0704030504030204" pitchFamily="34" charset="0"/>
              </a:rPr>
              <a:t>Eliminate waste</a:t>
            </a:r>
          </a:p>
          <a:p>
            <a:r>
              <a:rPr lang="en-US" sz="2000" dirty="0">
                <a:latin typeface="Arial Rounded MT Bold" panose="020F0704030504030204" pitchFamily="34" charset="0"/>
              </a:rPr>
              <a:t>Empower the team</a:t>
            </a:r>
          </a:p>
          <a:p>
            <a:r>
              <a:rPr lang="en-US" sz="2000" dirty="0">
                <a:latin typeface="Arial Rounded MT Bold" panose="020F0704030504030204" pitchFamily="34" charset="0"/>
              </a:rPr>
              <a:t>Deliver fast</a:t>
            </a:r>
          </a:p>
          <a:p>
            <a:r>
              <a:rPr lang="en-US" sz="2000" dirty="0">
                <a:latin typeface="Arial Rounded MT Bold" panose="020F0704030504030204" pitchFamily="34" charset="0"/>
              </a:rPr>
              <a:t>Optimize the whole</a:t>
            </a:r>
          </a:p>
          <a:p>
            <a:r>
              <a:rPr lang="en-US" sz="2000" dirty="0">
                <a:latin typeface="Arial Rounded MT Bold" panose="020F0704030504030204" pitchFamily="34" charset="0"/>
              </a:rPr>
              <a:t>Build quality in</a:t>
            </a:r>
          </a:p>
          <a:p>
            <a:r>
              <a:rPr lang="en-US" sz="2000" dirty="0">
                <a:latin typeface="Arial Rounded MT Bold" panose="020F0704030504030204" pitchFamily="34" charset="0"/>
              </a:rPr>
              <a:t>Defer decisions</a:t>
            </a:r>
          </a:p>
          <a:p>
            <a:r>
              <a:rPr lang="en-US" sz="2000" dirty="0">
                <a:latin typeface="Arial Rounded MT Bold" panose="020F0704030504030204" pitchFamily="34" charset="0"/>
              </a:rPr>
              <a:t>Amplify learning</a:t>
            </a:r>
            <a:r>
              <a:rPr lang="en-US" dirty="0"/>
              <a:t>  </a:t>
            </a:r>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936EF46F-43DD-4F83-9286-3E2BFCBFCD4D}"/>
              </a:ext>
            </a:extLst>
          </p:cNvPr>
          <p:cNvPicPr>
            <a:picLocks noChangeAspect="1"/>
          </p:cNvPicPr>
          <p:nvPr/>
        </p:nvPicPr>
        <p:blipFill>
          <a:blip r:embed="rId2"/>
          <a:stretch>
            <a:fillRect/>
          </a:stretch>
        </p:blipFill>
        <p:spPr>
          <a:xfrm>
            <a:off x="5267870" y="1136611"/>
            <a:ext cx="5004369" cy="4641047"/>
          </a:xfrm>
          <a:prstGeom prst="rect">
            <a:avLst/>
          </a:prstGeom>
        </p:spPr>
      </p:pic>
    </p:spTree>
    <p:extLst>
      <p:ext uri="{BB962C8B-B14F-4D97-AF65-F5344CB8AC3E}">
        <p14:creationId xmlns:p14="http://schemas.microsoft.com/office/powerpoint/2010/main" val="32625408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Seven Wastes of Lean</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r>
              <a:rPr lang="en-US" sz="2000" dirty="0">
                <a:latin typeface="Arial Rounded MT Bold" panose="020F0704030504030204" pitchFamily="34" charset="0"/>
              </a:rPr>
              <a:t>Partially done work</a:t>
            </a:r>
          </a:p>
          <a:p>
            <a:r>
              <a:rPr lang="en-US" sz="2000" dirty="0">
                <a:latin typeface="Arial Rounded MT Bold" panose="020F0704030504030204" pitchFamily="34" charset="0"/>
              </a:rPr>
              <a:t>Extra processes</a:t>
            </a:r>
          </a:p>
          <a:p>
            <a:r>
              <a:rPr lang="en-US" sz="2000" dirty="0">
                <a:latin typeface="Arial Rounded MT Bold" panose="020F0704030504030204" pitchFamily="34" charset="0"/>
              </a:rPr>
              <a:t>Extra features</a:t>
            </a:r>
          </a:p>
          <a:p>
            <a:r>
              <a:rPr lang="en-US" sz="2000" dirty="0">
                <a:latin typeface="Arial Rounded MT Bold" panose="020F0704030504030204" pitchFamily="34" charset="0"/>
              </a:rPr>
              <a:t>Task switching</a:t>
            </a:r>
          </a:p>
          <a:p>
            <a:r>
              <a:rPr lang="en-US" sz="2000" dirty="0">
                <a:latin typeface="Arial Rounded MT Bold" panose="020F0704030504030204" pitchFamily="34" charset="0"/>
              </a:rPr>
              <a:t>Waiting </a:t>
            </a:r>
          </a:p>
          <a:p>
            <a:r>
              <a:rPr lang="en-US" sz="2000" dirty="0">
                <a:latin typeface="Arial Rounded MT Bold" panose="020F0704030504030204" pitchFamily="34" charset="0"/>
              </a:rPr>
              <a:t>Motion</a:t>
            </a:r>
          </a:p>
          <a:p>
            <a:r>
              <a:rPr lang="en-US" sz="2000" dirty="0">
                <a:latin typeface="Arial Rounded MT Bold" panose="020F0704030504030204" pitchFamily="34" charset="0"/>
              </a:rPr>
              <a:t>Defects </a:t>
            </a:r>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spTree>
    <p:extLst>
      <p:ext uri="{BB962C8B-B14F-4D97-AF65-F5344CB8AC3E}">
        <p14:creationId xmlns:p14="http://schemas.microsoft.com/office/powerpoint/2010/main" val="3583267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Lean Product Development</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822F7E8D-3497-47D2-8BBC-3281B2ADEAAA}"/>
              </a:ext>
            </a:extLst>
          </p:cNvPr>
          <p:cNvPicPr>
            <a:picLocks noChangeAspect="1"/>
          </p:cNvPicPr>
          <p:nvPr/>
        </p:nvPicPr>
        <p:blipFill>
          <a:blip r:embed="rId2"/>
          <a:stretch>
            <a:fillRect/>
          </a:stretch>
        </p:blipFill>
        <p:spPr>
          <a:xfrm>
            <a:off x="1406829" y="1054912"/>
            <a:ext cx="9510864" cy="5443913"/>
          </a:xfrm>
          <a:prstGeom prst="rect">
            <a:avLst/>
          </a:prstGeom>
        </p:spPr>
      </p:pic>
    </p:spTree>
    <p:extLst>
      <p:ext uri="{BB962C8B-B14F-4D97-AF65-F5344CB8AC3E}">
        <p14:creationId xmlns:p14="http://schemas.microsoft.com/office/powerpoint/2010/main" val="28227604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Match Agile Practices to Lean Development</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60FB54FA-E506-4D67-AE4D-17AC8269B031}"/>
              </a:ext>
            </a:extLst>
          </p:cNvPr>
          <p:cNvPicPr>
            <a:picLocks noChangeAspect="1"/>
          </p:cNvPicPr>
          <p:nvPr/>
        </p:nvPicPr>
        <p:blipFill>
          <a:blip r:embed="rId2"/>
          <a:stretch>
            <a:fillRect/>
          </a:stretch>
        </p:blipFill>
        <p:spPr>
          <a:xfrm>
            <a:off x="1739062" y="1769348"/>
            <a:ext cx="8123034" cy="3600656"/>
          </a:xfrm>
          <a:prstGeom prst="rect">
            <a:avLst/>
          </a:prstGeom>
        </p:spPr>
      </p:pic>
    </p:spTree>
    <p:extLst>
      <p:ext uri="{BB962C8B-B14F-4D97-AF65-F5344CB8AC3E}">
        <p14:creationId xmlns:p14="http://schemas.microsoft.com/office/powerpoint/2010/main" val="14460417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Kanban</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r>
              <a:rPr lang="en-US" sz="2000" dirty="0">
                <a:latin typeface="Arial Rounded MT Bold" panose="020F0704030504030204" pitchFamily="34" charset="0"/>
              </a:rPr>
              <a:t>Japanese word that means sign board </a:t>
            </a:r>
          </a:p>
          <a:p>
            <a:r>
              <a:rPr lang="en-US" sz="2000" dirty="0">
                <a:latin typeface="Arial Rounded MT Bold" panose="020F0704030504030204" pitchFamily="34" charset="0"/>
              </a:rPr>
              <a:t>The signboard has categories of work for each stage of the production process </a:t>
            </a:r>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770303D4-4F05-4B0E-B3DE-EC5DB0A6D5A1}"/>
              </a:ext>
            </a:extLst>
          </p:cNvPr>
          <p:cNvPicPr>
            <a:picLocks noChangeAspect="1"/>
          </p:cNvPicPr>
          <p:nvPr/>
        </p:nvPicPr>
        <p:blipFill>
          <a:blip r:embed="rId2"/>
          <a:stretch>
            <a:fillRect/>
          </a:stretch>
        </p:blipFill>
        <p:spPr>
          <a:xfrm>
            <a:off x="2841176" y="2049332"/>
            <a:ext cx="6963722" cy="4196723"/>
          </a:xfrm>
          <a:prstGeom prst="rect">
            <a:avLst/>
          </a:prstGeom>
        </p:spPr>
      </p:pic>
    </p:spTree>
    <p:extLst>
      <p:ext uri="{BB962C8B-B14F-4D97-AF65-F5344CB8AC3E}">
        <p14:creationId xmlns:p14="http://schemas.microsoft.com/office/powerpoint/2010/main" val="21003314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5 Principles of Kanban</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r>
              <a:rPr lang="en-US" sz="2000" dirty="0">
                <a:latin typeface="Arial Rounded MT Bold" panose="020F0704030504030204" pitchFamily="34" charset="0"/>
              </a:rPr>
              <a:t>Visualize the workflow</a:t>
            </a:r>
          </a:p>
          <a:p>
            <a:r>
              <a:rPr lang="en-US" sz="2000" dirty="0">
                <a:latin typeface="Arial Rounded MT Bold" panose="020F0704030504030204" pitchFamily="34" charset="0"/>
              </a:rPr>
              <a:t>Limit work in progress </a:t>
            </a:r>
          </a:p>
          <a:p>
            <a:r>
              <a:rPr lang="en-US" sz="2000" dirty="0">
                <a:latin typeface="Arial Rounded MT Bold" panose="020F0704030504030204" pitchFamily="34" charset="0"/>
              </a:rPr>
              <a:t>Manage flow</a:t>
            </a:r>
          </a:p>
          <a:p>
            <a:r>
              <a:rPr lang="en-US" sz="2000" dirty="0">
                <a:latin typeface="Arial Rounded MT Bold" panose="020F0704030504030204" pitchFamily="34" charset="0"/>
              </a:rPr>
              <a:t>Make process policies explicit </a:t>
            </a:r>
          </a:p>
          <a:p>
            <a:r>
              <a:rPr lang="en-US" sz="2000" dirty="0">
                <a:latin typeface="Arial Rounded MT Bold" panose="020F0704030504030204" pitchFamily="34" charset="0"/>
              </a:rPr>
              <a:t>Improve collaboratively </a:t>
            </a:r>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7513BE77-2D0D-4386-A28B-F8445FBEE7EA}"/>
              </a:ext>
            </a:extLst>
          </p:cNvPr>
          <p:cNvPicPr>
            <a:picLocks noChangeAspect="1"/>
          </p:cNvPicPr>
          <p:nvPr/>
        </p:nvPicPr>
        <p:blipFill>
          <a:blip r:embed="rId2"/>
          <a:stretch>
            <a:fillRect/>
          </a:stretch>
        </p:blipFill>
        <p:spPr>
          <a:xfrm>
            <a:off x="1228080" y="2939098"/>
            <a:ext cx="9868361" cy="3518178"/>
          </a:xfrm>
          <a:prstGeom prst="rect">
            <a:avLst/>
          </a:prstGeom>
        </p:spPr>
      </p:pic>
    </p:spTree>
    <p:extLst>
      <p:ext uri="{BB962C8B-B14F-4D97-AF65-F5344CB8AC3E}">
        <p14:creationId xmlns:p14="http://schemas.microsoft.com/office/powerpoint/2010/main" val="1028564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Contrast Industrial Vs Knowledge Projects</a:t>
            </a:r>
          </a:p>
        </p:txBody>
      </p:sp>
      <p:sp>
        <p:nvSpPr>
          <p:cNvPr id="7" name="Content Placeholder 6">
            <a:extLst>
              <a:ext uri="{FF2B5EF4-FFF2-40B4-BE49-F238E27FC236}">
                <a16:creationId xmlns:a16="http://schemas.microsoft.com/office/drawing/2014/main" id="{DFB207BE-B979-4C2F-838E-FD0269345D60}"/>
              </a:ext>
            </a:extLst>
          </p:cNvPr>
          <p:cNvSpPr>
            <a:spLocks noGrp="1"/>
          </p:cNvSpPr>
          <p:nvPr>
            <p:ph idx="1"/>
          </p:nvPr>
        </p:nvSpPr>
        <p:spPr>
          <a:xfrm>
            <a:off x="583097" y="815926"/>
            <a:ext cx="11158330" cy="5361037"/>
          </a:xfrm>
        </p:spPr>
        <p:style>
          <a:lnRef idx="2">
            <a:schemeClr val="accent5"/>
          </a:lnRef>
          <a:fillRef idx="1">
            <a:schemeClr val="lt1"/>
          </a:fillRef>
          <a:effectRef idx="0">
            <a:schemeClr val="accent5"/>
          </a:effectRef>
          <a:fontRef idx="minor">
            <a:schemeClr val="dk1"/>
          </a:fontRef>
        </p:style>
        <p:txBody>
          <a:bodyPr/>
          <a:lstStyle/>
          <a:p>
            <a:endParaRPr lang="en-US" dirty="0"/>
          </a:p>
        </p:txBody>
      </p:sp>
      <p:graphicFrame>
        <p:nvGraphicFramePr>
          <p:cNvPr id="8" name="Content Placeholder 5">
            <a:extLst>
              <a:ext uri="{FF2B5EF4-FFF2-40B4-BE49-F238E27FC236}">
                <a16:creationId xmlns:a16="http://schemas.microsoft.com/office/drawing/2014/main" id="{3E298C8E-D7DF-4C0E-873C-EEB2E9B3D275}"/>
              </a:ext>
            </a:extLst>
          </p:cNvPr>
          <p:cNvGraphicFramePr>
            <a:graphicFrameLocks/>
          </p:cNvGraphicFramePr>
          <p:nvPr>
            <p:extLst>
              <p:ext uri="{D42A27DB-BD31-4B8C-83A1-F6EECF244321}">
                <p14:modId xmlns:p14="http://schemas.microsoft.com/office/powerpoint/2010/main" val="3651738610"/>
              </p:ext>
            </p:extLst>
          </p:nvPr>
        </p:nvGraphicFramePr>
        <p:xfrm>
          <a:off x="2208627" y="1756544"/>
          <a:ext cx="7709096" cy="3479800"/>
        </p:xfrm>
        <a:graphic>
          <a:graphicData uri="http://schemas.openxmlformats.org/drawingml/2006/table">
            <a:tbl>
              <a:tblPr firstRow="1" bandRow="1">
                <a:tableStyleId>{5C22544A-7EE6-4342-B048-85BDC9FD1C3A}</a:tableStyleId>
              </a:tblPr>
              <a:tblGrid>
                <a:gridCol w="3840481">
                  <a:extLst>
                    <a:ext uri="{9D8B030D-6E8A-4147-A177-3AD203B41FA5}">
                      <a16:colId xmlns:a16="http://schemas.microsoft.com/office/drawing/2014/main" val="4165125466"/>
                    </a:ext>
                  </a:extLst>
                </a:gridCol>
                <a:gridCol w="3868615">
                  <a:extLst>
                    <a:ext uri="{9D8B030D-6E8A-4147-A177-3AD203B41FA5}">
                      <a16:colId xmlns:a16="http://schemas.microsoft.com/office/drawing/2014/main" val="1420422987"/>
                    </a:ext>
                  </a:extLst>
                </a:gridCol>
              </a:tblGrid>
              <a:tr h="370840">
                <a:tc>
                  <a:txBody>
                    <a:bodyPr/>
                    <a:lstStyle/>
                    <a:p>
                      <a:r>
                        <a:rPr lang="en-US" dirty="0">
                          <a:solidFill>
                            <a:schemeClr val="bg1"/>
                          </a:solidFill>
                        </a:rPr>
                        <a:t>Industrial</a:t>
                      </a:r>
                    </a:p>
                  </a:txBody>
                  <a:tcPr/>
                </a:tc>
                <a:tc>
                  <a:txBody>
                    <a:bodyPr/>
                    <a:lstStyle/>
                    <a:p>
                      <a:r>
                        <a:rPr lang="en-US" dirty="0"/>
                        <a:t>Knowledge</a:t>
                      </a:r>
                    </a:p>
                  </a:txBody>
                  <a:tcPr/>
                </a:tc>
                <a:extLst>
                  <a:ext uri="{0D108BD9-81ED-4DB2-BD59-A6C34878D82A}">
                    <a16:rowId xmlns:a16="http://schemas.microsoft.com/office/drawing/2014/main" val="2143201047"/>
                  </a:ext>
                </a:extLst>
              </a:tr>
              <a:tr h="370840">
                <a:tc>
                  <a:txBody>
                    <a:bodyPr/>
                    <a:lstStyle/>
                    <a:p>
                      <a:pPr marL="342900" indent="-342900">
                        <a:buFont typeface="Courier New" panose="02070309020205020404" pitchFamily="49" charset="0"/>
                        <a:buChar char="o"/>
                      </a:pPr>
                      <a:r>
                        <a:rPr lang="en-US" sz="1800" b="0" i="0" u="none" strike="noStrike" kern="1200" baseline="0" dirty="0">
                          <a:solidFill>
                            <a:schemeClr val="dk1"/>
                          </a:solidFill>
                          <a:latin typeface="+mn-lt"/>
                          <a:ea typeface="+mn-ea"/>
                          <a:cs typeface="+mn-cs"/>
                        </a:rPr>
                        <a:t>Visible</a:t>
                      </a:r>
                    </a:p>
                    <a:p>
                      <a:pPr marL="342900" indent="-342900">
                        <a:buFont typeface="Courier New" panose="02070309020205020404" pitchFamily="49" charset="0"/>
                        <a:buChar char="o"/>
                      </a:pPr>
                      <a:r>
                        <a:rPr lang="en-US" sz="1800" b="0" i="0" u="none" strike="noStrike" kern="1200" baseline="0" dirty="0">
                          <a:solidFill>
                            <a:schemeClr val="dk1"/>
                          </a:solidFill>
                          <a:latin typeface="+mn-lt"/>
                          <a:ea typeface="+mn-ea"/>
                          <a:cs typeface="+mn-cs"/>
                        </a:rPr>
                        <a:t>Stable</a:t>
                      </a:r>
                    </a:p>
                    <a:p>
                      <a:pPr marL="342900" indent="-342900">
                        <a:buFont typeface="Courier New" panose="02070309020205020404" pitchFamily="49" charset="0"/>
                        <a:buChar char="o"/>
                      </a:pPr>
                      <a:r>
                        <a:rPr lang="en-US" sz="1800" b="0" i="0" u="none" strike="noStrike" kern="1200" baseline="0" dirty="0">
                          <a:solidFill>
                            <a:schemeClr val="dk1"/>
                          </a:solidFill>
                          <a:latin typeface="+mn-lt"/>
                          <a:ea typeface="+mn-ea"/>
                          <a:cs typeface="+mn-cs"/>
                        </a:rPr>
                        <a:t>Running things</a:t>
                      </a:r>
                    </a:p>
                    <a:p>
                      <a:pPr marL="342900" indent="-342900">
                        <a:buFont typeface="Courier New" panose="02070309020205020404" pitchFamily="49" charset="0"/>
                        <a:buChar char="o"/>
                      </a:pPr>
                      <a:r>
                        <a:rPr lang="en-US" sz="1800" b="0" i="0" u="none" strike="noStrike" kern="1200" baseline="0" dirty="0">
                          <a:solidFill>
                            <a:schemeClr val="dk1"/>
                          </a:solidFill>
                          <a:latin typeface="+mn-lt"/>
                          <a:ea typeface="+mn-ea"/>
                          <a:cs typeface="+mn-cs"/>
                        </a:rPr>
                        <a:t>Structure</a:t>
                      </a:r>
                    </a:p>
                    <a:p>
                      <a:pPr marL="342900" indent="-342900">
                        <a:buFont typeface="Courier New" panose="02070309020205020404" pitchFamily="49" charset="0"/>
                        <a:buChar char="o"/>
                      </a:pPr>
                      <a:r>
                        <a:rPr lang="en-US" sz="1800" b="0" i="0" u="none" strike="noStrike" kern="1200" baseline="0" dirty="0">
                          <a:solidFill>
                            <a:schemeClr val="dk1"/>
                          </a:solidFill>
                          <a:latin typeface="+mn-lt"/>
                          <a:ea typeface="+mn-ea"/>
                          <a:cs typeface="+mn-cs"/>
                        </a:rPr>
                        <a:t>Correct answers</a:t>
                      </a:r>
                    </a:p>
                    <a:p>
                      <a:pPr marL="342900" indent="-342900">
                        <a:buFont typeface="Courier New" panose="02070309020205020404" pitchFamily="49" charset="0"/>
                        <a:buChar char="o"/>
                      </a:pPr>
                      <a:r>
                        <a:rPr lang="en-US" sz="1800" b="0" i="0" u="none" strike="noStrike" kern="1200" baseline="0" dirty="0">
                          <a:solidFill>
                            <a:schemeClr val="dk1"/>
                          </a:solidFill>
                          <a:latin typeface="+mn-lt"/>
                          <a:ea typeface="+mn-ea"/>
                          <a:cs typeface="+mn-cs"/>
                        </a:rPr>
                        <a:t>Task driven</a:t>
                      </a:r>
                    </a:p>
                    <a:p>
                      <a:pPr marL="342900" indent="-342900">
                        <a:buFont typeface="Courier New" panose="02070309020205020404" pitchFamily="49" charset="0"/>
                        <a:buChar char="o"/>
                      </a:pPr>
                      <a:r>
                        <a:rPr lang="en-US" sz="1800" b="0" i="0" u="none" strike="noStrike" kern="1200" baseline="0" dirty="0">
                          <a:solidFill>
                            <a:schemeClr val="dk1"/>
                          </a:solidFill>
                          <a:latin typeface="+mn-lt"/>
                          <a:ea typeface="+mn-ea"/>
                          <a:cs typeface="+mn-cs"/>
                        </a:rPr>
                        <a:t>Command and control</a:t>
                      </a:r>
                    </a:p>
                    <a:p>
                      <a:pPr marL="342900" indent="-342900">
                        <a:buFont typeface="Courier New" panose="02070309020205020404" pitchFamily="49" charset="0"/>
                        <a:buChar char="o"/>
                      </a:pPr>
                      <a:r>
                        <a:rPr lang="en-US" sz="1800" b="0" i="0" u="none" strike="noStrike" kern="1200" baseline="0" dirty="0">
                          <a:solidFill>
                            <a:schemeClr val="dk1"/>
                          </a:solidFill>
                          <a:latin typeface="+mn-lt"/>
                          <a:ea typeface="+mn-ea"/>
                          <a:cs typeface="+mn-cs"/>
                        </a:rPr>
                        <a:t>Standards </a:t>
                      </a:r>
                    </a:p>
                    <a:p>
                      <a:pPr marL="342900" indent="-342900">
                        <a:buFont typeface="Courier New" panose="02070309020205020404" pitchFamily="49" charset="0"/>
                        <a:buChar char="o"/>
                      </a:pPr>
                      <a:r>
                        <a:rPr lang="en-US" sz="1800" b="0" i="0" u="none" strike="noStrike" kern="1200" baseline="0" dirty="0">
                          <a:solidFill>
                            <a:schemeClr val="dk1"/>
                          </a:solidFill>
                          <a:latin typeface="+mn-lt"/>
                          <a:ea typeface="+mn-ea"/>
                          <a:cs typeface="+mn-cs"/>
                        </a:rPr>
                        <a:t>Performance measurement</a:t>
                      </a:r>
                    </a:p>
                    <a:p>
                      <a:pPr marL="342900" indent="-342900">
                        <a:buFont typeface="Courier New" panose="02070309020205020404" pitchFamily="49" charset="0"/>
                        <a:buChar char="o"/>
                      </a:pPr>
                      <a:r>
                        <a:rPr lang="en-US" sz="1800" b="0" i="0" u="none" strike="noStrike" kern="1200" baseline="0" dirty="0">
                          <a:solidFill>
                            <a:schemeClr val="dk1"/>
                          </a:solidFill>
                          <a:latin typeface="+mn-lt"/>
                          <a:ea typeface="+mn-ea"/>
                          <a:cs typeface="+mn-cs"/>
                        </a:rPr>
                        <a:t>Cost of workers for a task</a:t>
                      </a:r>
                    </a:p>
                    <a:p>
                      <a:pPr marL="342900" indent="-342900">
                        <a:buFont typeface="Courier New" panose="02070309020205020404" pitchFamily="49" charset="0"/>
                        <a:buChar char="o"/>
                      </a:pPr>
                      <a:endParaRPr lang="en-US" dirty="0"/>
                    </a:p>
                  </a:txBody>
                  <a:tcPr/>
                </a:tc>
                <a:tc>
                  <a:txBody>
                    <a:bodyPr/>
                    <a:lstStyle/>
                    <a:p>
                      <a:pPr marL="285750" indent="-285750">
                        <a:buFont typeface="Courier New" panose="02070309020205020404" pitchFamily="49" charset="0"/>
                        <a:buChar char="o"/>
                      </a:pPr>
                      <a:r>
                        <a:rPr lang="en-US" sz="1800" b="0" i="0" u="none" strike="noStrike" kern="1200" baseline="0" dirty="0">
                          <a:solidFill>
                            <a:schemeClr val="dk1"/>
                          </a:solidFill>
                          <a:latin typeface="+mn-lt"/>
                          <a:ea typeface="+mn-ea"/>
                          <a:cs typeface="+mn-cs"/>
                        </a:rPr>
                        <a:t>Invisible </a:t>
                      </a:r>
                    </a:p>
                    <a:p>
                      <a:pPr marL="285750" indent="-285750">
                        <a:buFont typeface="Courier New" panose="02070309020205020404" pitchFamily="49" charset="0"/>
                        <a:buChar char="o"/>
                      </a:pPr>
                      <a:r>
                        <a:rPr lang="en-US" sz="1800" b="0" i="0" u="none" strike="noStrike" kern="1200" baseline="0" dirty="0">
                          <a:solidFill>
                            <a:schemeClr val="dk1"/>
                          </a:solidFill>
                          <a:latin typeface="+mn-lt"/>
                          <a:ea typeface="+mn-ea"/>
                          <a:cs typeface="+mn-cs"/>
                        </a:rPr>
                        <a:t>Lots of changes</a:t>
                      </a:r>
                    </a:p>
                    <a:p>
                      <a:pPr marL="285750" indent="-285750">
                        <a:buFont typeface="Courier New" panose="02070309020205020404" pitchFamily="49" charset="0"/>
                        <a:buChar char="o"/>
                      </a:pPr>
                      <a:r>
                        <a:rPr lang="en-US" sz="1800" b="0" i="0" u="none" strike="noStrike" kern="1200" baseline="0" dirty="0">
                          <a:solidFill>
                            <a:schemeClr val="dk1"/>
                          </a:solidFill>
                          <a:latin typeface="+mn-lt"/>
                          <a:ea typeface="+mn-ea"/>
                          <a:cs typeface="+mn-cs"/>
                        </a:rPr>
                        <a:t>Changing environment</a:t>
                      </a:r>
                    </a:p>
                    <a:p>
                      <a:pPr marL="285750" indent="-285750">
                        <a:buFont typeface="Courier New" panose="02070309020205020404" pitchFamily="49" charset="0"/>
                        <a:buChar char="o"/>
                      </a:pPr>
                      <a:r>
                        <a:rPr lang="en-US" sz="1800" b="0" i="0" u="none" strike="noStrike" kern="1200" baseline="0" dirty="0">
                          <a:solidFill>
                            <a:schemeClr val="dk1"/>
                          </a:solidFill>
                          <a:latin typeface="+mn-lt"/>
                          <a:ea typeface="+mn-ea"/>
                          <a:cs typeface="+mn-cs"/>
                        </a:rPr>
                        <a:t>Less structure</a:t>
                      </a:r>
                    </a:p>
                    <a:p>
                      <a:pPr marL="285750" indent="-285750">
                        <a:buFont typeface="Courier New" panose="02070309020205020404" pitchFamily="49" charset="0"/>
                        <a:buChar char="o"/>
                      </a:pPr>
                      <a:r>
                        <a:rPr lang="en-US" sz="1800" b="0" i="0" u="none" strike="noStrike" kern="1200" baseline="0" dirty="0">
                          <a:solidFill>
                            <a:schemeClr val="dk1"/>
                          </a:solidFill>
                          <a:latin typeface="+mn-lt"/>
                          <a:ea typeface="+mn-ea"/>
                          <a:cs typeface="+mn-cs"/>
                        </a:rPr>
                        <a:t>Lots of questions</a:t>
                      </a:r>
                    </a:p>
                    <a:p>
                      <a:pPr marL="285750" indent="-285750">
                        <a:buFont typeface="Courier New" panose="02070309020205020404" pitchFamily="49" charset="0"/>
                        <a:buChar char="o"/>
                      </a:pPr>
                      <a:r>
                        <a:rPr lang="en-US" sz="1800" b="0" i="0" u="none" strike="noStrike" kern="1200" baseline="0" dirty="0">
                          <a:solidFill>
                            <a:schemeClr val="dk1"/>
                          </a:solidFill>
                          <a:latin typeface="+mn-lt"/>
                          <a:ea typeface="+mn-ea"/>
                          <a:cs typeface="+mn-cs"/>
                        </a:rPr>
                        <a:t>Value-driven</a:t>
                      </a:r>
                    </a:p>
                    <a:p>
                      <a:pPr marL="285750" indent="-285750">
                        <a:buFont typeface="Courier New" panose="02070309020205020404" pitchFamily="49" charset="0"/>
                        <a:buChar char="o"/>
                      </a:pPr>
                      <a:r>
                        <a:rPr lang="en-US" sz="1800" b="0" i="0" u="none" strike="noStrike" kern="1200" baseline="0" dirty="0">
                          <a:solidFill>
                            <a:schemeClr val="dk1"/>
                          </a:solidFill>
                          <a:latin typeface="+mn-lt"/>
                          <a:ea typeface="+mn-ea"/>
                          <a:cs typeface="+mn-cs"/>
                        </a:rPr>
                        <a:t>Autonomy driven</a:t>
                      </a:r>
                    </a:p>
                    <a:p>
                      <a:pPr marL="285750" indent="-285750">
                        <a:buFont typeface="Courier New" panose="02070309020205020404" pitchFamily="49" charset="0"/>
                        <a:buChar char="o"/>
                      </a:pPr>
                      <a:r>
                        <a:rPr lang="en-US" sz="1800" b="0" i="0" u="none" strike="noStrike" kern="1200" baseline="0" dirty="0">
                          <a:solidFill>
                            <a:schemeClr val="dk1"/>
                          </a:solidFill>
                          <a:latin typeface="+mn-lt"/>
                          <a:ea typeface="+mn-ea"/>
                          <a:cs typeface="+mn-cs"/>
                        </a:rPr>
                        <a:t>Innovation</a:t>
                      </a:r>
                    </a:p>
                    <a:p>
                      <a:pPr marL="285750" indent="-285750">
                        <a:buFont typeface="Courier New" panose="02070309020205020404" pitchFamily="49" charset="0"/>
                        <a:buChar char="o"/>
                      </a:pPr>
                      <a:r>
                        <a:rPr lang="en-US" sz="1800" b="0" i="0" u="none" strike="noStrike" kern="1200" baseline="0" dirty="0">
                          <a:solidFill>
                            <a:schemeClr val="dk1"/>
                          </a:solidFill>
                          <a:latin typeface="+mn-lt"/>
                          <a:ea typeface="+mn-ea"/>
                          <a:cs typeface="+mn-cs"/>
                        </a:rPr>
                        <a:t>Learning and teaching</a:t>
                      </a:r>
                    </a:p>
                    <a:p>
                      <a:pPr marL="285750" indent="-285750">
                        <a:buFont typeface="Courier New" panose="02070309020205020404" pitchFamily="49" charset="0"/>
                        <a:buChar char="o"/>
                      </a:pPr>
                      <a:r>
                        <a:rPr lang="en-US" sz="1800" b="0" i="0" u="none" strike="noStrike" kern="1200" baseline="0" dirty="0">
                          <a:solidFill>
                            <a:schemeClr val="dk1"/>
                          </a:solidFill>
                          <a:latin typeface="+mn-lt"/>
                          <a:ea typeface="+mn-ea"/>
                          <a:cs typeface="+mn-cs"/>
                        </a:rPr>
                        <a:t>Workers are an asset not a cost </a:t>
                      </a:r>
                    </a:p>
                    <a:p>
                      <a:endParaRPr lang="en-US" dirty="0"/>
                    </a:p>
                  </a:txBody>
                  <a:tcPr/>
                </a:tc>
                <a:extLst>
                  <a:ext uri="{0D108BD9-81ED-4DB2-BD59-A6C34878D82A}">
                    <a16:rowId xmlns:a16="http://schemas.microsoft.com/office/drawing/2014/main" val="1134267764"/>
                  </a:ext>
                </a:extLst>
              </a:tr>
            </a:tbl>
          </a:graphicData>
        </a:graphic>
      </p:graphicFrame>
    </p:spTree>
    <p:extLst>
      <p:ext uri="{BB962C8B-B14F-4D97-AF65-F5344CB8AC3E}">
        <p14:creationId xmlns:p14="http://schemas.microsoft.com/office/powerpoint/2010/main" val="3027166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Kanban Pull System</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r>
              <a:rPr lang="en-US" sz="2000" dirty="0">
                <a:latin typeface="Arial Rounded MT Bold" panose="020F0704030504030204" pitchFamily="34" charset="0"/>
              </a:rPr>
              <a:t>A pull system moves work through development </a:t>
            </a:r>
          </a:p>
          <a:p>
            <a:r>
              <a:rPr lang="en-US" sz="2000" dirty="0">
                <a:latin typeface="Arial Rounded MT Bold" panose="020F0704030504030204" pitchFamily="34" charset="0"/>
              </a:rPr>
              <a:t>The development team completes an item; the next item in queue is pulled into the next stage of the process</a:t>
            </a:r>
          </a:p>
          <a:p>
            <a:r>
              <a:rPr lang="en-US" sz="2000" dirty="0">
                <a:latin typeface="Arial Rounded MT Bold" panose="020F0704030504030204" pitchFamily="34" charset="0"/>
              </a:rPr>
              <a:t>Kanban does not use timeboxed iterations </a:t>
            </a:r>
          </a:p>
          <a:p>
            <a:r>
              <a:rPr lang="en-US" sz="2000" dirty="0">
                <a:latin typeface="Arial Rounded MT Bold" panose="020F0704030504030204" pitchFamily="34" charset="0"/>
              </a:rPr>
              <a:t>Only so many items can be in each stage of the project </a:t>
            </a:r>
          </a:p>
          <a:p>
            <a:r>
              <a:rPr lang="en-US" sz="2000" dirty="0">
                <a:latin typeface="Arial Rounded MT Bold" panose="020F0704030504030204" pitchFamily="34" charset="0"/>
              </a:rPr>
              <a:t>Work moves from left to right </a:t>
            </a:r>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spTree>
    <p:extLst>
      <p:ext uri="{BB962C8B-B14F-4D97-AF65-F5344CB8AC3E}">
        <p14:creationId xmlns:p14="http://schemas.microsoft.com/office/powerpoint/2010/main" val="185895051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Little Law</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r>
              <a:rPr lang="en-US" sz="2000" dirty="0">
                <a:latin typeface="Arial Rounded MT Bold" panose="020F0704030504030204" pitchFamily="34" charset="0"/>
              </a:rPr>
              <a:t>The duration of a queue is proportional to its size  </a:t>
            </a:r>
          </a:p>
          <a:p>
            <a:r>
              <a:rPr lang="en-US" sz="2000" dirty="0">
                <a:latin typeface="Arial Rounded MT Bold" panose="020F0704030504030204" pitchFamily="34" charset="0"/>
              </a:rPr>
              <a:t>By limiting the work-in-progress teams complete work faster </a:t>
            </a:r>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spTree>
    <p:extLst>
      <p:ext uri="{BB962C8B-B14F-4D97-AF65-F5344CB8AC3E}">
        <p14:creationId xmlns:p14="http://schemas.microsoft.com/office/powerpoint/2010/main" val="20487887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Feature Driven Development</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r>
              <a:rPr lang="en-US" sz="2000" dirty="0">
                <a:latin typeface="Arial Rounded MT Bold" panose="020F0704030504030204" pitchFamily="34" charset="0"/>
              </a:rPr>
              <a:t>The development team creates a model for the product </a:t>
            </a:r>
          </a:p>
          <a:p>
            <a:r>
              <a:rPr lang="en-US" sz="2000" dirty="0">
                <a:latin typeface="Arial Rounded MT Bold" panose="020F0704030504030204" pitchFamily="34" charset="0"/>
              </a:rPr>
              <a:t>They will build a feature list and a plan for the work </a:t>
            </a:r>
          </a:p>
          <a:p>
            <a:r>
              <a:rPr lang="en-US" sz="2000" dirty="0">
                <a:latin typeface="Arial Rounded MT Bold" panose="020F0704030504030204" pitchFamily="34" charset="0"/>
              </a:rPr>
              <a:t>The team moves through the design and build the directions for the product features </a:t>
            </a:r>
          </a:p>
          <a:p>
            <a:r>
              <a:rPr lang="en-US" sz="2000" dirty="0">
                <a:latin typeface="Arial Rounded MT Bold" panose="020F0704030504030204" pitchFamily="34" charset="0"/>
              </a:rPr>
              <a:t>The team designs by features and builds by features</a:t>
            </a:r>
            <a:r>
              <a:rPr lang="en-US" dirty="0"/>
              <a:t> </a:t>
            </a:r>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94D5C64-D4FF-407E-ABD5-1BB2B4ED41AB}"/>
              </a:ext>
            </a:extLst>
          </p:cNvPr>
          <p:cNvPicPr>
            <a:picLocks noChangeAspect="1"/>
          </p:cNvPicPr>
          <p:nvPr/>
        </p:nvPicPr>
        <p:blipFill>
          <a:blip r:embed="rId2"/>
          <a:stretch>
            <a:fillRect/>
          </a:stretch>
        </p:blipFill>
        <p:spPr>
          <a:xfrm>
            <a:off x="2481511" y="4059727"/>
            <a:ext cx="7361500" cy="1664625"/>
          </a:xfrm>
          <a:prstGeom prst="rect">
            <a:avLst/>
          </a:prstGeom>
        </p:spPr>
      </p:pic>
    </p:spTree>
    <p:extLst>
      <p:ext uri="{BB962C8B-B14F-4D97-AF65-F5344CB8AC3E}">
        <p14:creationId xmlns:p14="http://schemas.microsoft.com/office/powerpoint/2010/main" val="30696383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Feature Driven Development..</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r>
              <a:rPr lang="en-US" sz="2000" dirty="0">
                <a:latin typeface="Arial Rounded MT Bold" panose="020F0704030504030204" pitchFamily="34" charset="0"/>
              </a:rPr>
              <a:t>Domain object modeling </a:t>
            </a:r>
          </a:p>
          <a:p>
            <a:r>
              <a:rPr lang="en-US" sz="2000" dirty="0">
                <a:latin typeface="Arial Rounded MT Bold" panose="020F0704030504030204" pitchFamily="34" charset="0"/>
              </a:rPr>
              <a:t>Developing by feature</a:t>
            </a:r>
          </a:p>
          <a:p>
            <a:r>
              <a:rPr lang="en-US" sz="2000" dirty="0">
                <a:latin typeface="Arial Rounded MT Bold" panose="020F0704030504030204" pitchFamily="34" charset="0"/>
              </a:rPr>
              <a:t>Individual class code ownership</a:t>
            </a:r>
          </a:p>
          <a:p>
            <a:r>
              <a:rPr lang="en-US" sz="2000" dirty="0">
                <a:latin typeface="Arial Rounded MT Bold" panose="020F0704030504030204" pitchFamily="34" charset="0"/>
              </a:rPr>
              <a:t>Feature teams </a:t>
            </a:r>
          </a:p>
          <a:p>
            <a:r>
              <a:rPr lang="en-US" sz="2000" dirty="0">
                <a:latin typeface="Arial Rounded MT Bold" panose="020F0704030504030204" pitchFamily="34" charset="0"/>
              </a:rPr>
              <a:t>Inspections </a:t>
            </a:r>
          </a:p>
          <a:p>
            <a:r>
              <a:rPr lang="en-US" sz="2000" dirty="0">
                <a:latin typeface="Arial Rounded MT Bold" panose="020F0704030504030204" pitchFamily="34" charset="0"/>
              </a:rPr>
              <a:t>Configuration management</a:t>
            </a:r>
          </a:p>
          <a:p>
            <a:r>
              <a:rPr lang="en-US" sz="2000" dirty="0">
                <a:latin typeface="Arial Rounded MT Bold" panose="020F0704030504030204" pitchFamily="34" charset="0"/>
              </a:rPr>
              <a:t>Regular builds</a:t>
            </a:r>
          </a:p>
          <a:p>
            <a:r>
              <a:rPr lang="en-US" sz="2000" dirty="0">
                <a:latin typeface="Arial Rounded MT Bold" panose="020F0704030504030204" pitchFamily="34" charset="0"/>
              </a:rPr>
              <a:t>Visibility of progress and results </a:t>
            </a:r>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spTree>
    <p:extLst>
      <p:ext uri="{BB962C8B-B14F-4D97-AF65-F5344CB8AC3E}">
        <p14:creationId xmlns:p14="http://schemas.microsoft.com/office/powerpoint/2010/main" val="24804522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Dynamic System Development Method</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r>
              <a:rPr lang="en-US" sz="2000" dirty="0">
                <a:latin typeface="Arial Rounded MT Bold" panose="020F0704030504030204" pitchFamily="34" charset="0"/>
              </a:rPr>
              <a:t>Focus on the business need</a:t>
            </a:r>
          </a:p>
          <a:p>
            <a:r>
              <a:rPr lang="en-US" sz="2000" dirty="0">
                <a:latin typeface="Arial Rounded MT Bold" panose="020F0704030504030204" pitchFamily="34" charset="0"/>
              </a:rPr>
              <a:t>Deliver on time</a:t>
            </a:r>
          </a:p>
          <a:p>
            <a:r>
              <a:rPr lang="en-US" sz="2000" dirty="0">
                <a:latin typeface="Arial Rounded MT Bold" panose="020F0704030504030204" pitchFamily="34" charset="0"/>
              </a:rPr>
              <a:t>Collaborate</a:t>
            </a:r>
          </a:p>
          <a:p>
            <a:r>
              <a:rPr lang="en-US" sz="2000" dirty="0">
                <a:latin typeface="Arial Rounded MT Bold" panose="020F0704030504030204" pitchFamily="34" charset="0"/>
              </a:rPr>
              <a:t>Never compromise quality</a:t>
            </a:r>
          </a:p>
          <a:p>
            <a:r>
              <a:rPr lang="en-US" sz="2000" dirty="0">
                <a:latin typeface="Arial Rounded MT Bold" panose="020F0704030504030204" pitchFamily="34" charset="0"/>
              </a:rPr>
              <a:t>Build incrementally from foundations</a:t>
            </a:r>
          </a:p>
          <a:p>
            <a:r>
              <a:rPr lang="en-US" sz="2000" dirty="0">
                <a:latin typeface="Arial Rounded MT Bold" panose="020F0704030504030204" pitchFamily="34" charset="0"/>
              </a:rPr>
              <a:t>Develop iteratively</a:t>
            </a:r>
          </a:p>
          <a:p>
            <a:r>
              <a:rPr lang="en-US" sz="2000" dirty="0">
                <a:latin typeface="Arial Rounded MT Bold" panose="020F0704030504030204" pitchFamily="34" charset="0"/>
              </a:rPr>
              <a:t>Communicate continuously and clearly </a:t>
            </a:r>
          </a:p>
          <a:p>
            <a:r>
              <a:rPr lang="en-US" sz="2000" dirty="0">
                <a:latin typeface="Arial Rounded MT Bold" panose="020F0704030504030204" pitchFamily="34" charset="0"/>
              </a:rPr>
              <a:t>Demonstrate control </a:t>
            </a:r>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spTree>
    <p:extLst>
      <p:ext uri="{BB962C8B-B14F-4D97-AF65-F5344CB8AC3E}">
        <p14:creationId xmlns:p14="http://schemas.microsoft.com/office/powerpoint/2010/main" val="17302828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Dynamic System Development Method</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53C6A0FD-A6B8-4C9B-94AA-78AE98E6714E}"/>
              </a:ext>
            </a:extLst>
          </p:cNvPr>
          <p:cNvPicPr>
            <a:picLocks noChangeAspect="1"/>
          </p:cNvPicPr>
          <p:nvPr/>
        </p:nvPicPr>
        <p:blipFill>
          <a:blip r:embed="rId2"/>
          <a:stretch>
            <a:fillRect/>
          </a:stretch>
        </p:blipFill>
        <p:spPr>
          <a:xfrm>
            <a:off x="2166424" y="1122698"/>
            <a:ext cx="7285129" cy="5067086"/>
          </a:xfrm>
          <a:prstGeom prst="rect">
            <a:avLst/>
          </a:prstGeom>
        </p:spPr>
      </p:pic>
    </p:spTree>
    <p:extLst>
      <p:ext uri="{BB962C8B-B14F-4D97-AF65-F5344CB8AC3E}">
        <p14:creationId xmlns:p14="http://schemas.microsoft.com/office/powerpoint/2010/main" val="162808043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Crystal</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r>
              <a:rPr lang="en-US" sz="2000" dirty="0">
                <a:latin typeface="Arial Rounded MT Bold" panose="020F0704030504030204" pitchFamily="34" charset="0"/>
              </a:rPr>
              <a:t>Customized methodologies coded by color names </a:t>
            </a:r>
          </a:p>
          <a:p>
            <a:r>
              <a:rPr lang="en-US" sz="2000" dirty="0">
                <a:latin typeface="Arial Rounded MT Bold" panose="020F0704030504030204" pitchFamily="34" charset="0"/>
              </a:rPr>
              <a:t>Methodologies are appropriate for different criticalities and team sizes </a:t>
            </a:r>
          </a:p>
          <a:p>
            <a:r>
              <a:rPr lang="en-US" sz="2000" dirty="0">
                <a:latin typeface="Arial Rounded MT Bold" panose="020F0704030504030204" pitchFamily="34" charset="0"/>
              </a:rPr>
              <a:t>Criticality is about the impact of a product defect design</a:t>
            </a:r>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spTree>
    <p:extLst>
      <p:ext uri="{BB962C8B-B14F-4D97-AF65-F5344CB8AC3E}">
        <p14:creationId xmlns:p14="http://schemas.microsoft.com/office/powerpoint/2010/main" val="426945922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Agile Process Overview Chart</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grpSp>
        <p:nvGrpSpPr>
          <p:cNvPr id="3" name="Group 4">
            <a:extLst>
              <a:ext uri="{FF2B5EF4-FFF2-40B4-BE49-F238E27FC236}">
                <a16:creationId xmlns:a16="http://schemas.microsoft.com/office/drawing/2014/main" id="{B323A1DD-4378-413C-B4DE-E76AAECE2C69}"/>
              </a:ext>
            </a:extLst>
          </p:cNvPr>
          <p:cNvGrpSpPr>
            <a:grpSpLocks noChangeAspect="1"/>
          </p:cNvGrpSpPr>
          <p:nvPr/>
        </p:nvGrpSpPr>
        <p:grpSpPr bwMode="auto">
          <a:xfrm rot="5400000">
            <a:off x="2879491" y="-695288"/>
            <a:ext cx="3674013" cy="7448233"/>
            <a:chOff x="2320" y="0"/>
            <a:chExt cx="3040" cy="4320"/>
          </a:xfrm>
        </p:grpSpPr>
        <p:sp>
          <p:nvSpPr>
            <p:cNvPr id="6" name="AutoShape 3">
              <a:extLst>
                <a:ext uri="{FF2B5EF4-FFF2-40B4-BE49-F238E27FC236}">
                  <a16:creationId xmlns:a16="http://schemas.microsoft.com/office/drawing/2014/main" id="{0C235A6F-7DAF-4DD7-9022-E11D41A7DC62}"/>
                </a:ext>
              </a:extLst>
            </p:cNvPr>
            <p:cNvSpPr>
              <a:spLocks noChangeAspect="1" noChangeArrowheads="1" noTextEdit="1"/>
            </p:cNvSpPr>
            <p:nvPr/>
          </p:nvSpPr>
          <p:spPr bwMode="auto">
            <a:xfrm>
              <a:off x="2320" y="0"/>
              <a:ext cx="3040"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5125" name="Picture 5">
              <a:extLst>
                <a:ext uri="{FF2B5EF4-FFF2-40B4-BE49-F238E27FC236}">
                  <a16:creationId xmlns:a16="http://schemas.microsoft.com/office/drawing/2014/main" id="{49F0FCBA-157B-4CB6-B8AF-C89761E6C7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0" y="0"/>
              <a:ext cx="3043" cy="4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0824478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Professional Responsibility and Ethics</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pPr marL="0" indent="0" algn="just">
              <a:lnSpc>
                <a:spcPct val="100000"/>
              </a:lnSpc>
              <a:spcBef>
                <a:spcPts val="0"/>
              </a:spcBef>
              <a:buNone/>
            </a:pPr>
            <a:r>
              <a:rPr lang="en-US" sz="2000" dirty="0">
                <a:solidFill>
                  <a:srgbClr val="0070C0"/>
                </a:solidFill>
                <a:latin typeface="Arial Rounded MT Bold" panose="020F0704030504030204" pitchFamily="34" charset="0"/>
                <a:cs typeface="Arial" panose="020B0604020202020204" pitchFamily="34" charset="0"/>
              </a:rPr>
              <a:t>Responsibility</a:t>
            </a:r>
          </a:p>
          <a:p>
            <a:pPr lvl="1" algn="just">
              <a:lnSpc>
                <a:spcPct val="100000"/>
              </a:lnSpc>
              <a:spcBef>
                <a:spcPts val="0"/>
              </a:spcBef>
            </a:pPr>
            <a:r>
              <a:rPr lang="en-US" sz="1600" dirty="0">
                <a:latin typeface="Arial Rounded MT Bold" panose="020F0704030504030204" pitchFamily="34" charset="0"/>
                <a:cs typeface="Arial" panose="020B0604020202020204" pitchFamily="34" charset="0"/>
              </a:rPr>
              <a:t>Make decisions based on the interests of the company</a:t>
            </a:r>
          </a:p>
          <a:p>
            <a:pPr lvl="1" algn="just">
              <a:lnSpc>
                <a:spcPct val="100000"/>
              </a:lnSpc>
              <a:spcBef>
                <a:spcPts val="0"/>
              </a:spcBef>
            </a:pPr>
            <a:r>
              <a:rPr lang="en-US" sz="1600" dirty="0">
                <a:latin typeface="Arial Rounded MT Bold" panose="020F0704030504030204" pitchFamily="34" charset="0"/>
                <a:cs typeface="Arial" panose="020B0604020202020204" pitchFamily="34" charset="0"/>
              </a:rPr>
              <a:t>Protect proprietary information </a:t>
            </a:r>
          </a:p>
          <a:p>
            <a:pPr marL="0" indent="0" algn="just">
              <a:lnSpc>
                <a:spcPct val="100000"/>
              </a:lnSpc>
              <a:spcBef>
                <a:spcPts val="0"/>
              </a:spcBef>
              <a:buNone/>
            </a:pPr>
            <a:endParaRPr lang="en-US" sz="2000" dirty="0">
              <a:solidFill>
                <a:srgbClr val="0070C0"/>
              </a:solidFill>
              <a:latin typeface="Arial Rounded MT Bold" panose="020F0704030504030204" pitchFamily="34" charset="0"/>
              <a:cs typeface="Arial" panose="020B0604020202020204" pitchFamily="34" charset="0"/>
            </a:endParaRPr>
          </a:p>
          <a:p>
            <a:pPr marL="0" indent="0" algn="just">
              <a:lnSpc>
                <a:spcPct val="100000"/>
              </a:lnSpc>
              <a:spcBef>
                <a:spcPts val="0"/>
              </a:spcBef>
              <a:buNone/>
            </a:pPr>
            <a:r>
              <a:rPr lang="en-US" sz="2000" dirty="0">
                <a:solidFill>
                  <a:srgbClr val="0070C0"/>
                </a:solidFill>
                <a:latin typeface="Arial Rounded MT Bold" panose="020F0704030504030204" pitchFamily="34" charset="0"/>
                <a:cs typeface="Arial" panose="020B0604020202020204" pitchFamily="34" charset="0"/>
              </a:rPr>
              <a:t>Respect</a:t>
            </a:r>
          </a:p>
          <a:p>
            <a:pPr lvl="1" algn="just">
              <a:lnSpc>
                <a:spcPct val="100000"/>
              </a:lnSpc>
              <a:spcBef>
                <a:spcPts val="0"/>
              </a:spcBef>
            </a:pPr>
            <a:r>
              <a:rPr lang="en-US" sz="1600" dirty="0">
                <a:latin typeface="Arial Rounded MT Bold" panose="020F0704030504030204" pitchFamily="34" charset="0"/>
                <a:cs typeface="Arial" panose="020B0604020202020204" pitchFamily="34" charset="0"/>
              </a:rPr>
              <a:t>Maintain the attitude of mutual co-operation</a:t>
            </a:r>
          </a:p>
          <a:p>
            <a:pPr lvl="1" algn="just">
              <a:lnSpc>
                <a:spcPct val="100000"/>
              </a:lnSpc>
              <a:spcBef>
                <a:spcPts val="0"/>
              </a:spcBef>
            </a:pPr>
            <a:r>
              <a:rPr lang="en-US" sz="1600" dirty="0">
                <a:latin typeface="Arial Rounded MT Bold" panose="020F0704030504030204" pitchFamily="34" charset="0"/>
                <a:cs typeface="Arial" panose="020B0604020202020204" pitchFamily="34" charset="0"/>
              </a:rPr>
              <a:t>Respect cultural differences</a:t>
            </a:r>
          </a:p>
          <a:p>
            <a:pPr lvl="1" algn="just">
              <a:lnSpc>
                <a:spcPct val="100000"/>
              </a:lnSpc>
              <a:spcBef>
                <a:spcPts val="0"/>
              </a:spcBef>
            </a:pPr>
            <a:r>
              <a:rPr lang="en-US" sz="1600" dirty="0">
                <a:latin typeface="Arial Rounded MT Bold" panose="020F0704030504030204" pitchFamily="34" charset="0"/>
                <a:cs typeface="Arial" panose="020B0604020202020204" pitchFamily="34" charset="0"/>
              </a:rPr>
              <a:t>Negotiate in good faith</a:t>
            </a:r>
          </a:p>
          <a:p>
            <a:pPr lvl="1" algn="just">
              <a:lnSpc>
                <a:spcPct val="100000"/>
              </a:lnSpc>
              <a:spcBef>
                <a:spcPts val="0"/>
              </a:spcBef>
            </a:pPr>
            <a:r>
              <a:rPr lang="en-US" sz="1600" dirty="0">
                <a:latin typeface="Arial Rounded MT Bold" panose="020F0704030504030204" pitchFamily="34" charset="0"/>
                <a:cs typeface="Arial" panose="020B0604020202020204" pitchFamily="34" charset="0"/>
              </a:rPr>
              <a:t>Deal with conflict directly</a:t>
            </a:r>
          </a:p>
          <a:p>
            <a:pPr lvl="1" algn="just">
              <a:lnSpc>
                <a:spcPct val="100000"/>
              </a:lnSpc>
              <a:spcBef>
                <a:spcPts val="0"/>
              </a:spcBef>
            </a:pPr>
            <a:r>
              <a:rPr lang="en-US" sz="1600" dirty="0">
                <a:latin typeface="Arial Rounded MT Bold" panose="020F0704030504030204" pitchFamily="34" charset="0"/>
                <a:cs typeface="Arial" panose="020B0604020202020204" pitchFamily="34" charset="0"/>
              </a:rPr>
              <a:t>Don’t use your position to influence others</a:t>
            </a:r>
          </a:p>
          <a:p>
            <a:pPr marL="0" indent="0" algn="just">
              <a:lnSpc>
                <a:spcPct val="100000"/>
              </a:lnSpc>
              <a:spcBef>
                <a:spcPts val="0"/>
              </a:spcBef>
              <a:buNone/>
            </a:pPr>
            <a:endParaRPr lang="en-US" sz="2000" dirty="0">
              <a:solidFill>
                <a:srgbClr val="0070C0"/>
              </a:solidFill>
              <a:latin typeface="Arial Rounded MT Bold" panose="020F0704030504030204" pitchFamily="34" charset="0"/>
              <a:cs typeface="Arial" panose="020B0604020202020204" pitchFamily="34" charset="0"/>
            </a:endParaRPr>
          </a:p>
          <a:p>
            <a:pPr marL="0" indent="0" algn="just">
              <a:lnSpc>
                <a:spcPct val="100000"/>
              </a:lnSpc>
              <a:spcBef>
                <a:spcPts val="0"/>
              </a:spcBef>
              <a:buNone/>
            </a:pPr>
            <a:r>
              <a:rPr lang="en-US" sz="2000" dirty="0">
                <a:solidFill>
                  <a:srgbClr val="0070C0"/>
                </a:solidFill>
                <a:latin typeface="Arial Rounded MT Bold" panose="020F0704030504030204" pitchFamily="34" charset="0"/>
                <a:cs typeface="Arial" panose="020B0604020202020204" pitchFamily="34" charset="0"/>
              </a:rPr>
              <a:t>Fairness</a:t>
            </a:r>
          </a:p>
          <a:p>
            <a:pPr lvl="1" algn="just">
              <a:lnSpc>
                <a:spcPct val="100000"/>
              </a:lnSpc>
              <a:spcBef>
                <a:spcPts val="0"/>
              </a:spcBef>
            </a:pPr>
            <a:r>
              <a:rPr lang="en-US" sz="1600" dirty="0">
                <a:latin typeface="Arial Rounded MT Bold" panose="020F0704030504030204" pitchFamily="34" charset="0"/>
                <a:cs typeface="Arial" panose="020B0604020202020204" pitchFamily="34" charset="0"/>
              </a:rPr>
              <a:t>Look for and disclose conflict of interest</a:t>
            </a:r>
          </a:p>
          <a:p>
            <a:pPr lvl="1" algn="just">
              <a:lnSpc>
                <a:spcPct val="100000"/>
              </a:lnSpc>
              <a:spcBef>
                <a:spcPts val="0"/>
              </a:spcBef>
            </a:pPr>
            <a:r>
              <a:rPr lang="en-US" sz="1600" dirty="0">
                <a:latin typeface="Arial Rounded MT Bold" panose="020F0704030504030204" pitchFamily="34" charset="0"/>
                <a:cs typeface="Arial" panose="020B0604020202020204" pitchFamily="34" charset="0"/>
              </a:rPr>
              <a:t>Don’t discriminate</a:t>
            </a:r>
          </a:p>
          <a:p>
            <a:pPr marL="0" indent="0" algn="just">
              <a:lnSpc>
                <a:spcPct val="100000"/>
              </a:lnSpc>
              <a:spcBef>
                <a:spcPts val="0"/>
              </a:spcBef>
              <a:buNone/>
            </a:pPr>
            <a:endParaRPr lang="en-US" sz="2000" dirty="0">
              <a:solidFill>
                <a:srgbClr val="0070C0"/>
              </a:solidFill>
              <a:latin typeface="Arial Rounded MT Bold" panose="020F0704030504030204" pitchFamily="34" charset="0"/>
              <a:cs typeface="Arial" panose="020B0604020202020204" pitchFamily="34" charset="0"/>
            </a:endParaRPr>
          </a:p>
          <a:p>
            <a:pPr marL="0" indent="0" algn="just">
              <a:lnSpc>
                <a:spcPct val="100000"/>
              </a:lnSpc>
              <a:spcBef>
                <a:spcPts val="0"/>
              </a:spcBef>
              <a:buNone/>
            </a:pPr>
            <a:r>
              <a:rPr lang="en-US" sz="2000" dirty="0">
                <a:solidFill>
                  <a:srgbClr val="0070C0"/>
                </a:solidFill>
                <a:latin typeface="Arial Rounded MT Bold" panose="020F0704030504030204" pitchFamily="34" charset="0"/>
                <a:cs typeface="Arial" panose="020B0604020202020204" pitchFamily="34" charset="0"/>
              </a:rPr>
              <a:t>Honesty</a:t>
            </a:r>
          </a:p>
          <a:p>
            <a:pPr lvl="1" algn="just">
              <a:lnSpc>
                <a:spcPct val="100000"/>
              </a:lnSpc>
              <a:spcBef>
                <a:spcPts val="0"/>
              </a:spcBef>
            </a:pPr>
            <a:r>
              <a:rPr lang="en-US" sz="1600" dirty="0">
                <a:latin typeface="Arial Rounded MT Bold" panose="020F0704030504030204" pitchFamily="34" charset="0"/>
                <a:cs typeface="Arial" panose="020B0604020202020204" pitchFamily="34" charset="0"/>
              </a:rPr>
              <a:t>Understand the truth</a:t>
            </a:r>
          </a:p>
          <a:p>
            <a:pPr lvl="1" algn="just">
              <a:lnSpc>
                <a:spcPct val="100000"/>
              </a:lnSpc>
              <a:spcBef>
                <a:spcPts val="0"/>
              </a:spcBef>
            </a:pPr>
            <a:r>
              <a:rPr lang="en-US" sz="1600" dirty="0">
                <a:latin typeface="Arial Rounded MT Bold" panose="020F0704030504030204" pitchFamily="34" charset="0"/>
                <a:cs typeface="Arial" panose="020B0604020202020204" pitchFamily="34" charset="0"/>
              </a:rPr>
              <a:t>Be truthful of all communications</a:t>
            </a:r>
          </a:p>
        </p:txBody>
      </p:sp>
    </p:spTree>
    <p:extLst>
      <p:ext uri="{BB962C8B-B14F-4D97-AF65-F5344CB8AC3E}">
        <p14:creationId xmlns:p14="http://schemas.microsoft.com/office/powerpoint/2010/main" val="1717686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B46ECC-EA04-46E2-9D4F-4C8967030C94}"/>
              </a:ext>
            </a:extLst>
          </p:cNvPr>
          <p:cNvSpPr>
            <a:spLocks noGrp="1"/>
          </p:cNvSpPr>
          <p:nvPr>
            <p:ph type="title"/>
          </p:nvPr>
        </p:nvSpPr>
        <p:spPr>
          <a:xfrm>
            <a:off x="583097" y="192849"/>
            <a:ext cx="11158330" cy="509518"/>
          </a:xfr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dirty="0">
                <a:solidFill>
                  <a:schemeClr val="bg1"/>
                </a:solidFill>
                <a:latin typeface="Arial" panose="020B0604020202020204" pitchFamily="34" charset="0"/>
                <a:cs typeface="Arial" panose="020B0604020202020204" pitchFamily="34" charset="0"/>
              </a:rPr>
              <a:t>Agile Leadership Practices</a:t>
            </a:r>
          </a:p>
        </p:txBody>
      </p:sp>
      <p:sp>
        <p:nvSpPr>
          <p:cNvPr id="5" name="Content Placeholder 4">
            <a:extLst>
              <a:ext uri="{FF2B5EF4-FFF2-40B4-BE49-F238E27FC236}">
                <a16:creationId xmlns:a16="http://schemas.microsoft.com/office/drawing/2014/main" id="{27E354D3-DCA4-464C-9BF4-8C2B2E2DD44D}"/>
              </a:ext>
            </a:extLst>
          </p:cNvPr>
          <p:cNvSpPr>
            <a:spLocks noGrp="1"/>
          </p:cNvSpPr>
          <p:nvPr>
            <p:ph idx="1"/>
          </p:nvPr>
        </p:nvSpPr>
        <p:spPr>
          <a:xfrm>
            <a:off x="583096" y="927652"/>
            <a:ext cx="11158330" cy="5698435"/>
          </a:xfrm>
        </p:spPr>
        <p:style>
          <a:lnRef idx="2">
            <a:schemeClr val="accent5"/>
          </a:lnRef>
          <a:fillRef idx="1">
            <a:schemeClr val="lt1"/>
          </a:fillRef>
          <a:effectRef idx="0">
            <a:schemeClr val="accent5"/>
          </a:effectRef>
          <a:fontRef idx="minor">
            <a:schemeClr val="dk1"/>
          </a:fontRef>
        </p:style>
        <p:txBody>
          <a:bodyPr>
            <a:noAutofit/>
          </a:bodyPr>
          <a:lstStyle/>
          <a:p>
            <a:r>
              <a:rPr lang="en-US" dirty="0"/>
              <a:t>Honesty </a:t>
            </a:r>
          </a:p>
          <a:p>
            <a:r>
              <a:rPr lang="en-US" dirty="0"/>
              <a:t>Forward looking </a:t>
            </a:r>
          </a:p>
          <a:p>
            <a:r>
              <a:rPr lang="en-US" dirty="0"/>
              <a:t>Competent </a:t>
            </a:r>
          </a:p>
          <a:p>
            <a:r>
              <a:rPr lang="en-US" dirty="0"/>
              <a:t>Inspiring </a:t>
            </a:r>
          </a:p>
          <a:p>
            <a:pPr algn="just">
              <a:lnSpc>
                <a:spcPct val="150000"/>
              </a:lnSpc>
              <a:spcBef>
                <a:spcPts val="0"/>
              </a:spcBef>
            </a:pPr>
            <a:endParaRPr lang="en-US" sz="2000" dirty="0">
              <a:latin typeface="Arial Rounded MT Bold" panose="020F0704030504030204" pitchFamily="34" charset="0"/>
              <a:cs typeface="Arial" panose="020B0604020202020204" pitchFamily="34" charset="0"/>
            </a:endParaRPr>
          </a:p>
        </p:txBody>
      </p:sp>
    </p:spTree>
    <p:extLst>
      <p:ext uri="{BB962C8B-B14F-4D97-AF65-F5344CB8AC3E}">
        <p14:creationId xmlns:p14="http://schemas.microsoft.com/office/powerpoint/2010/main" val="35718807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1622</TotalTime>
  <Words>4864</Words>
  <Application>Microsoft Office PowerPoint</Application>
  <PresentationFormat>Widescreen</PresentationFormat>
  <Paragraphs>770</Paragraphs>
  <Slides>100</Slides>
  <Notes>3</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100</vt:i4>
      </vt:variant>
    </vt:vector>
  </HeadingPairs>
  <TitlesOfParts>
    <vt:vector size="109" baseType="lpstr">
      <vt:lpstr>Arial</vt:lpstr>
      <vt:lpstr>Arial Rounded MT Bold</vt:lpstr>
      <vt:lpstr>Calibri</vt:lpstr>
      <vt:lpstr>Calibri Light</vt:lpstr>
      <vt:lpstr>Courier New</vt:lpstr>
      <vt:lpstr>Times New Roman</vt:lpstr>
      <vt:lpstr>Wingdings</vt:lpstr>
      <vt:lpstr>Office Theme</vt:lpstr>
      <vt:lpstr>Bitmap Image</vt:lpstr>
      <vt:lpstr>PowerPoint Presentation</vt:lpstr>
      <vt:lpstr>Agile Framework</vt:lpstr>
      <vt:lpstr>Agenda</vt:lpstr>
      <vt:lpstr>Creating an Agile Mindset</vt:lpstr>
      <vt:lpstr>Agile Principles &amp; Mindset Tasks</vt:lpstr>
      <vt:lpstr>Why Agile?</vt:lpstr>
      <vt:lpstr>Why Agile Methods? </vt:lpstr>
      <vt:lpstr>Knowledge work projects are different</vt:lpstr>
      <vt:lpstr>Contrast Industrial Vs Knowledge Projects</vt:lpstr>
      <vt:lpstr>Defined Vs Empirical Process</vt:lpstr>
      <vt:lpstr>Why Agile Methodology is empirical in nature?</vt:lpstr>
      <vt:lpstr>Agile Manifesto </vt:lpstr>
      <vt:lpstr>Individuals and Interactions over process &amp; tools</vt:lpstr>
      <vt:lpstr>Working Software over comprehensive documentation</vt:lpstr>
      <vt:lpstr>Customer Collaboration over contract negotiation</vt:lpstr>
      <vt:lpstr>Responding to Change over following a plan</vt:lpstr>
      <vt:lpstr>12 Principles behind Agile Manifesto</vt:lpstr>
      <vt:lpstr>12 Principles behind Agile Manifesto</vt:lpstr>
      <vt:lpstr>Declaration of Interdependence</vt:lpstr>
      <vt:lpstr>Agile Methodologies</vt:lpstr>
      <vt:lpstr>Agile Methodologies</vt:lpstr>
      <vt:lpstr>Agile Methodologies..</vt:lpstr>
      <vt:lpstr>Scrum</vt:lpstr>
      <vt:lpstr>Scrum Intro</vt:lpstr>
      <vt:lpstr>Scrum in a page</vt:lpstr>
      <vt:lpstr>Scrum in 100 words</vt:lpstr>
      <vt:lpstr>Characteristics of Scrum</vt:lpstr>
      <vt:lpstr>Scrum Pillar &amp; Values</vt:lpstr>
      <vt:lpstr>Scrum Framework</vt:lpstr>
      <vt:lpstr>Scrum Framework</vt:lpstr>
      <vt:lpstr>Sprints</vt:lpstr>
      <vt:lpstr>Scrum Roles</vt:lpstr>
      <vt:lpstr>Product Owner</vt:lpstr>
      <vt:lpstr>Product Owner</vt:lpstr>
      <vt:lpstr>Scrum Master</vt:lpstr>
      <vt:lpstr>Scrum Master</vt:lpstr>
      <vt:lpstr>Development Team</vt:lpstr>
      <vt:lpstr>Scrum Ceremonies</vt:lpstr>
      <vt:lpstr>Scrum Ceremonies Timeboxing</vt:lpstr>
      <vt:lpstr>Scrum Ceremonies Timeboxing</vt:lpstr>
      <vt:lpstr>Product Backlog Refinement | Grooming</vt:lpstr>
      <vt:lpstr>Product Backlog Refinement | Grooming</vt:lpstr>
      <vt:lpstr>Sprint Planning</vt:lpstr>
      <vt:lpstr>Sprint Planning</vt:lpstr>
      <vt:lpstr>Daily Scrum</vt:lpstr>
      <vt:lpstr>Daily Scrum</vt:lpstr>
      <vt:lpstr>Working with Large Scrum Team</vt:lpstr>
      <vt:lpstr>Sprint Review</vt:lpstr>
      <vt:lpstr>Sprint Review</vt:lpstr>
      <vt:lpstr>Sprint Retrospective</vt:lpstr>
      <vt:lpstr>Sprint Retrospective</vt:lpstr>
      <vt:lpstr>Scrum Artifacts</vt:lpstr>
      <vt:lpstr>Product Increment</vt:lpstr>
      <vt:lpstr>Product Backlog</vt:lpstr>
      <vt:lpstr>Product Backlog</vt:lpstr>
      <vt:lpstr>Product Backlog</vt:lpstr>
      <vt:lpstr>Product Backlog</vt:lpstr>
      <vt:lpstr>Product Backlog Prioritization Technique</vt:lpstr>
      <vt:lpstr>Sprint Backlog</vt:lpstr>
      <vt:lpstr>Sprint Backlog</vt:lpstr>
      <vt:lpstr>Sprint Goal</vt:lpstr>
      <vt:lpstr>Definition of Done</vt:lpstr>
      <vt:lpstr>Scrum Ownership | Responsibility</vt:lpstr>
      <vt:lpstr>Product Vision</vt:lpstr>
      <vt:lpstr>Product Roadmap</vt:lpstr>
      <vt:lpstr>Release Planning</vt:lpstr>
      <vt:lpstr>Iteration Planning | Release Planning</vt:lpstr>
      <vt:lpstr>XP</vt:lpstr>
      <vt:lpstr>eXtreme Programming</vt:lpstr>
      <vt:lpstr>XP Life Cycle</vt:lpstr>
      <vt:lpstr>XP Values</vt:lpstr>
      <vt:lpstr>PowerPoint Presentation</vt:lpstr>
      <vt:lpstr>XP Team Roles</vt:lpstr>
      <vt:lpstr>XP Core Practices</vt:lpstr>
      <vt:lpstr>XP Core Practices..</vt:lpstr>
      <vt:lpstr>XP Core Practices..</vt:lpstr>
      <vt:lpstr>XP Core Practices..</vt:lpstr>
      <vt:lpstr>XP Core Practices..</vt:lpstr>
      <vt:lpstr>XP Core Practices..</vt:lpstr>
      <vt:lpstr>Technical Debt</vt:lpstr>
      <vt:lpstr>XP Chunk | Made-up Junk</vt:lpstr>
      <vt:lpstr>Lean Kanban</vt:lpstr>
      <vt:lpstr>Lean Product Development</vt:lpstr>
      <vt:lpstr>Seven Lean Core Concepts</vt:lpstr>
      <vt:lpstr>Seven Wastes of Lean</vt:lpstr>
      <vt:lpstr>Lean Product Development</vt:lpstr>
      <vt:lpstr>Match Agile Practices to Lean Development</vt:lpstr>
      <vt:lpstr>Kanban</vt:lpstr>
      <vt:lpstr>5 Principles of Kanban</vt:lpstr>
      <vt:lpstr>Kanban Pull System</vt:lpstr>
      <vt:lpstr>Little Law</vt:lpstr>
      <vt:lpstr>Feature Driven Development</vt:lpstr>
      <vt:lpstr>Feature Driven Development..</vt:lpstr>
      <vt:lpstr>Dynamic System Development Method</vt:lpstr>
      <vt:lpstr>Dynamic System Development Method</vt:lpstr>
      <vt:lpstr>Crystal</vt:lpstr>
      <vt:lpstr>Agile Process Overview Chart</vt:lpstr>
      <vt:lpstr>Professional Responsibility and Ethics</vt:lpstr>
      <vt:lpstr>Agile Leadership Practices</vt:lpstr>
      <vt:lpstr>Domain Completion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Sriram B</dc:creator>
  <cp:lastModifiedBy>Sriram B</cp:lastModifiedBy>
  <cp:revision>363</cp:revision>
  <dcterms:created xsi:type="dcterms:W3CDTF">2017-09-06T02:31:01Z</dcterms:created>
  <dcterms:modified xsi:type="dcterms:W3CDTF">2017-10-01T08:39:13Z</dcterms:modified>
</cp:coreProperties>
</file>